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4" r:id="rId2"/>
    <p:sldMasterId id="2147483683" r:id="rId3"/>
    <p:sldMasterId id="2147483693" r:id="rId4"/>
    <p:sldMasterId id="2147483702" r:id="rId5"/>
  </p:sldMasterIdLst>
  <p:notesMasterIdLst>
    <p:notesMasterId r:id="rId19"/>
  </p:notesMasterIdLst>
  <p:handoutMasterIdLst>
    <p:handoutMasterId r:id="rId20"/>
  </p:handoutMasterIdLst>
  <p:sldIdLst>
    <p:sldId id="856" r:id="rId6"/>
    <p:sldId id="858" r:id="rId7"/>
    <p:sldId id="874" r:id="rId8"/>
    <p:sldId id="860" r:id="rId9"/>
    <p:sldId id="904" r:id="rId10"/>
    <p:sldId id="908" r:id="rId11"/>
    <p:sldId id="901" r:id="rId12"/>
    <p:sldId id="907" r:id="rId13"/>
    <p:sldId id="906" r:id="rId14"/>
    <p:sldId id="905" r:id="rId15"/>
    <p:sldId id="896" r:id="rId16"/>
    <p:sldId id="876" r:id="rId17"/>
    <p:sldId id="880" r:id="rId18"/>
  </p:sldIdLst>
  <p:sldSz cx="12192000" cy="6858000"/>
  <p:notesSz cx="7023100" cy="9309100"/>
  <p:defaultTextStyle>
    <a:defPPr>
      <a:defRPr lang="en-US"/>
    </a:defPPr>
    <a:lvl1pPr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2"/>
        </a:solidFill>
        <a:latin typeface="Arial" panose="020B0604020202020204" pitchFamily="34" charset="0"/>
        <a:ea typeface="+mn-ea"/>
        <a:cs typeface="+mn-cs"/>
      </a:defRPr>
    </a:lvl5pPr>
    <a:lvl6pPr marL="2286000" algn="l" defTabSz="914400" rtl="0" eaLnBrk="1" latinLnBrk="0" hangingPunct="1">
      <a:defRPr sz="1400" kern="1200">
        <a:solidFill>
          <a:schemeClr val="tx2"/>
        </a:solidFill>
        <a:latin typeface="Arial" panose="020B0604020202020204" pitchFamily="34" charset="0"/>
        <a:ea typeface="+mn-ea"/>
        <a:cs typeface="+mn-cs"/>
      </a:defRPr>
    </a:lvl6pPr>
    <a:lvl7pPr marL="2743200" algn="l" defTabSz="914400" rtl="0" eaLnBrk="1" latinLnBrk="0" hangingPunct="1">
      <a:defRPr sz="1400" kern="1200">
        <a:solidFill>
          <a:schemeClr val="tx2"/>
        </a:solidFill>
        <a:latin typeface="Arial" panose="020B0604020202020204" pitchFamily="34" charset="0"/>
        <a:ea typeface="+mn-ea"/>
        <a:cs typeface="+mn-cs"/>
      </a:defRPr>
    </a:lvl7pPr>
    <a:lvl8pPr marL="3200400" algn="l" defTabSz="914400" rtl="0" eaLnBrk="1" latinLnBrk="0" hangingPunct="1">
      <a:defRPr sz="1400" kern="1200">
        <a:solidFill>
          <a:schemeClr val="tx2"/>
        </a:solidFill>
        <a:latin typeface="Arial" panose="020B0604020202020204" pitchFamily="34" charset="0"/>
        <a:ea typeface="+mn-ea"/>
        <a:cs typeface="+mn-cs"/>
      </a:defRPr>
    </a:lvl8pPr>
    <a:lvl9pPr marL="3657600" algn="l" defTabSz="914400" rtl="0" eaLnBrk="1" latinLnBrk="0" hangingPunct="1">
      <a:defRPr sz="1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408" userDrawn="1">
          <p15:clr>
            <a:srgbClr val="A4A3A4"/>
          </p15:clr>
        </p15:guide>
        <p15:guide id="3" orient="horz" pos="3576" userDrawn="1">
          <p15:clr>
            <a:srgbClr val="A4A3A4"/>
          </p15:clr>
        </p15:guide>
        <p15:guide id="4" orient="horz" pos="2016" userDrawn="1">
          <p15:clr>
            <a:srgbClr val="A4A3A4"/>
          </p15:clr>
        </p15:guide>
        <p15:guide id="5" orient="horz" pos="2568"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6F1908-0AA8-1A17-BDF5-DA30241A24F0}" name="Roberts, Deborah (Buck)" initials="" userId="S::Deborah.Roberts@buck.com::ddf598c6-2ce8-4e79-9dc8-710be9fd9ac8" providerId="AD"/>
  <p188:author id="{6BCAAC23-0822-1ACF-C7C1-96403461136A}" name="Hunt, Ruth (Buck)" initials="HR(" userId="S::Ruth.Hunt@buck.com::1b408315-c610-448c-bf16-e31dae29cdbf" providerId="AD"/>
  <p188:author id="{04A1EEBD-77D8-5ACA-CA42-BB2F7CD46B1B}" name="Bartelssmith, Julie" initials="JBS" userId="Bartelssmith, Juli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sterly, Melissa L F" initials="EMLF" lastIdx="1" clrIdx="0">
    <p:extLst>
      <p:ext uri="{19B8F6BF-5375-455C-9EA6-DF929625EA0E}">
        <p15:presenceInfo xmlns:p15="http://schemas.microsoft.com/office/powerpoint/2012/main" userId="S-1-5-21-129458132-984236699-943750798-175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B0C26"/>
    <a:srgbClr val="002243"/>
    <a:srgbClr val="0A2972"/>
    <a:srgbClr val="767171"/>
    <a:srgbClr val="326A8B"/>
    <a:srgbClr val="1E376D"/>
    <a:srgbClr val="F8E1DB"/>
    <a:srgbClr val="000000"/>
    <a:srgbClr val="D78574"/>
    <a:srgbClr val="E44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5" autoAdjust="0"/>
    <p:restoredTop sz="76122" autoAdjust="0"/>
  </p:normalViewPr>
  <p:slideViewPr>
    <p:cSldViewPr snapToGrid="0">
      <p:cViewPr varScale="1">
        <p:scale>
          <a:sx n="82" d="100"/>
          <a:sy n="82" d="100"/>
        </p:scale>
        <p:origin x="834" y="72"/>
      </p:cViewPr>
      <p:guideLst>
        <p:guide orient="horz" pos="1176"/>
        <p:guide pos="408"/>
        <p:guide orient="horz" pos="3576"/>
        <p:guide orient="horz" pos="2016"/>
        <p:guide orient="horz" pos="256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8" d="100"/>
        <a:sy n="118" d="100"/>
      </p:scale>
      <p:origin x="0" y="-3090"/>
    </p:cViewPr>
  </p:sorterViewPr>
  <p:notesViewPr>
    <p:cSldViewPr snapToGrid="0">
      <p:cViewPr varScale="1">
        <p:scale>
          <a:sx n="82" d="100"/>
          <a:sy n="82" d="100"/>
        </p:scale>
        <p:origin x="3834" y="108"/>
      </p:cViewPr>
      <p:guideLst>
        <p:guide orient="horz" pos="2933"/>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13E8C5-4B3F-404A-9641-757C79D2C00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9AC4189-60CD-6F47-BC82-F2F7A2018919}">
      <dgm:prSet phldrT="[Text]" custT="1"/>
      <dgm:spPr>
        <a:solidFill>
          <a:srgbClr val="0A2972"/>
        </a:solidFill>
      </dgm:spPr>
      <dgm:t>
        <a:bodyPr/>
        <a:lstStyle/>
        <a:p>
          <a:r>
            <a:rPr lang="en-US" sz="2400" b="1" dirty="0"/>
            <a:t>Directory by County</a:t>
          </a:r>
        </a:p>
      </dgm:t>
    </dgm:pt>
    <dgm:pt modelId="{428574CB-F6CB-184C-AE32-FF7F29142362}" type="parTrans" cxnId="{C78B75BF-DB49-A242-8FC1-85F7CA611A64}">
      <dgm:prSet/>
      <dgm:spPr/>
      <dgm:t>
        <a:bodyPr/>
        <a:lstStyle/>
        <a:p>
          <a:endParaRPr lang="en-US"/>
        </a:p>
      </dgm:t>
    </dgm:pt>
    <dgm:pt modelId="{BE277561-76B9-E646-819F-25478BFFA4D9}" type="sibTrans" cxnId="{C78B75BF-DB49-A242-8FC1-85F7CA611A64}">
      <dgm:prSet/>
      <dgm:spPr/>
      <dgm:t>
        <a:bodyPr/>
        <a:lstStyle/>
        <a:p>
          <a:endParaRPr lang="en-US"/>
        </a:p>
      </dgm:t>
    </dgm:pt>
    <dgm:pt modelId="{73A15DF8-A671-FC4F-8097-06CFF75DFFEE}">
      <dgm:prSet phldrT="[Text]" custT="1"/>
      <dgm:spPr>
        <a:solidFill>
          <a:schemeClr val="accent2">
            <a:lumMod val="20000"/>
            <a:lumOff val="80000"/>
          </a:schemeClr>
        </a:solidFill>
        <a:ln>
          <a:solidFill>
            <a:srgbClr val="CDD4DA">
              <a:alpha val="49804"/>
            </a:srgbClr>
          </a:solidFill>
        </a:ln>
      </dgm:spPr>
      <dgm:t>
        <a:bodyPr/>
        <a:lstStyle/>
        <a:p>
          <a:pPr marL="404813" indent="-176213"/>
          <a:r>
            <a:rPr lang="en-US" sz="1800" dirty="0">
              <a:effectLst/>
              <a:latin typeface="Arial" panose="020B0604020202020204" pitchFamily="34" charset="0"/>
              <a:ea typeface="Calibri" panose="020F0502020204030204" pitchFamily="34" charset="0"/>
              <a:cs typeface="Times New Roman" panose="02020603050405020304" pitchFamily="18" charset="0"/>
            </a:rPr>
            <a:t>Mental health</a:t>
          </a:r>
          <a:endParaRPr lang="en-US" sz="1800" b="1" dirty="0"/>
        </a:p>
      </dgm:t>
    </dgm:pt>
    <dgm:pt modelId="{84468CF7-6F6D-A845-B167-352D14622D95}" type="parTrans" cxnId="{AE19615D-DC1B-674D-80E9-112C09D107B8}">
      <dgm:prSet/>
      <dgm:spPr/>
      <dgm:t>
        <a:bodyPr/>
        <a:lstStyle/>
        <a:p>
          <a:endParaRPr lang="en-US"/>
        </a:p>
      </dgm:t>
    </dgm:pt>
    <dgm:pt modelId="{C36872FD-5612-4348-8EA4-1AE796250265}" type="sibTrans" cxnId="{AE19615D-DC1B-674D-80E9-112C09D107B8}">
      <dgm:prSet/>
      <dgm:spPr/>
      <dgm:t>
        <a:bodyPr/>
        <a:lstStyle/>
        <a:p>
          <a:endParaRPr lang="en-US"/>
        </a:p>
      </dgm:t>
    </dgm:pt>
    <dgm:pt modelId="{9C2BB98B-DAFD-3A4F-B2D1-13DD716AF3A1}">
      <dgm:prSet phldrT="[Text]" custT="1"/>
      <dgm:spPr>
        <a:solidFill>
          <a:schemeClr val="accent2">
            <a:lumMod val="20000"/>
            <a:lumOff val="80000"/>
          </a:schemeClr>
        </a:solidFill>
        <a:ln>
          <a:solidFill>
            <a:srgbClr val="CDD4DA">
              <a:alpha val="49804"/>
            </a:srgbClr>
          </a:solidFill>
        </a:ln>
      </dgm:spPr>
      <dgm:t>
        <a:bodyPr/>
        <a:lstStyle/>
        <a:p>
          <a:pPr marL="404813" indent="-176213"/>
          <a:r>
            <a:rPr lang="en-US" dirty="0">
              <a:effectLst/>
              <a:latin typeface="Arial" panose="020B0604020202020204" pitchFamily="34" charset="0"/>
              <a:ea typeface="Calibri" panose="020F0502020204030204" pitchFamily="34" charset="0"/>
              <a:cs typeface="Times New Roman" panose="02020603050405020304" pitchFamily="18" charset="0"/>
            </a:rPr>
            <a:t>Domestic violence</a:t>
          </a:r>
          <a:endParaRPr lang="en-US" sz="1700" b="1" dirty="0"/>
        </a:p>
      </dgm:t>
    </dgm:pt>
    <dgm:pt modelId="{01351969-FF24-3544-8F87-FCEDCD688BA9}" type="parTrans" cxnId="{D0D7CAA4-4F87-0E44-AFB4-1114B91A6F95}">
      <dgm:prSet/>
      <dgm:spPr/>
      <dgm:t>
        <a:bodyPr/>
        <a:lstStyle/>
        <a:p>
          <a:endParaRPr lang="en-US"/>
        </a:p>
      </dgm:t>
    </dgm:pt>
    <dgm:pt modelId="{04055C2E-C35E-0140-ACDB-626907FDDDDA}" type="sibTrans" cxnId="{D0D7CAA4-4F87-0E44-AFB4-1114B91A6F95}">
      <dgm:prSet/>
      <dgm:spPr/>
      <dgm:t>
        <a:bodyPr/>
        <a:lstStyle/>
        <a:p>
          <a:endParaRPr lang="en-US"/>
        </a:p>
      </dgm:t>
    </dgm:pt>
    <dgm:pt modelId="{F4A974AA-C663-6840-BC9A-9D38FDD99C3C}">
      <dgm:prSet phldrT="[Text]" custT="1"/>
      <dgm:spPr>
        <a:solidFill>
          <a:schemeClr val="accent2">
            <a:lumMod val="20000"/>
            <a:lumOff val="80000"/>
          </a:schemeClr>
        </a:solidFill>
        <a:ln>
          <a:solidFill>
            <a:srgbClr val="CDD4DA">
              <a:alpha val="49804"/>
            </a:srgbClr>
          </a:solidFill>
        </a:ln>
      </dgm:spPr>
      <dgm:t>
        <a:bodyPr/>
        <a:lstStyle/>
        <a:p>
          <a:pPr marL="404813" indent="-176213"/>
          <a:r>
            <a:rPr lang="en-US" dirty="0">
              <a:effectLst/>
              <a:latin typeface="Arial" panose="020B0604020202020204" pitchFamily="34" charset="0"/>
              <a:ea typeface="Calibri" panose="020F0502020204030204" pitchFamily="34" charset="0"/>
              <a:cs typeface="Times New Roman" panose="02020603050405020304" pitchFamily="18" charset="0"/>
            </a:rPr>
            <a:t>Food and clothing resources</a:t>
          </a:r>
          <a:endParaRPr lang="en-US" sz="1700" b="1" dirty="0"/>
        </a:p>
      </dgm:t>
    </dgm:pt>
    <dgm:pt modelId="{B001A7DC-FDD5-7F42-B50C-9A42D2A8831F}" type="parTrans" cxnId="{B86DC0B8-C78A-0949-800B-7ED86A7CE3D4}">
      <dgm:prSet/>
      <dgm:spPr/>
      <dgm:t>
        <a:bodyPr/>
        <a:lstStyle/>
        <a:p>
          <a:endParaRPr lang="en-US"/>
        </a:p>
      </dgm:t>
    </dgm:pt>
    <dgm:pt modelId="{CB133B06-751A-254C-A51D-FF620A8419E0}" type="sibTrans" cxnId="{B86DC0B8-C78A-0949-800B-7ED86A7CE3D4}">
      <dgm:prSet/>
      <dgm:spPr/>
      <dgm:t>
        <a:bodyPr/>
        <a:lstStyle/>
        <a:p>
          <a:endParaRPr lang="en-US"/>
        </a:p>
      </dgm:t>
    </dgm:pt>
    <dgm:pt modelId="{E656B842-9D65-5F48-8A87-A404DDE09BCB}">
      <dgm:prSet phldrT="[Text]" custT="1"/>
      <dgm:spPr>
        <a:solidFill>
          <a:schemeClr val="accent2">
            <a:lumMod val="20000"/>
            <a:lumOff val="80000"/>
          </a:schemeClr>
        </a:solidFill>
        <a:ln>
          <a:solidFill>
            <a:srgbClr val="CDD4DA">
              <a:alpha val="49804"/>
            </a:srgbClr>
          </a:solidFill>
        </a:ln>
      </dgm:spPr>
      <dgm:t>
        <a:bodyPr/>
        <a:lstStyle/>
        <a:p>
          <a:pPr marL="404813" indent="-176213"/>
          <a:r>
            <a:rPr lang="en-US" dirty="0">
              <a:effectLst/>
              <a:latin typeface="Arial" panose="020B0604020202020204" pitchFamily="34" charset="0"/>
              <a:ea typeface="Calibri" panose="020F0502020204030204" pitchFamily="34" charset="0"/>
              <a:cs typeface="Times New Roman" panose="02020603050405020304" pitchFamily="18" charset="0"/>
            </a:rPr>
            <a:t>Housing resources</a:t>
          </a:r>
          <a:endParaRPr lang="en-US" sz="1700" b="1" dirty="0"/>
        </a:p>
      </dgm:t>
    </dgm:pt>
    <dgm:pt modelId="{82CB9E23-4D42-A24C-BD61-D696062D2C23}" type="parTrans" cxnId="{C53252CB-1B87-574E-8760-6D6830D2729D}">
      <dgm:prSet/>
      <dgm:spPr/>
      <dgm:t>
        <a:bodyPr/>
        <a:lstStyle/>
        <a:p>
          <a:endParaRPr lang="en-US"/>
        </a:p>
      </dgm:t>
    </dgm:pt>
    <dgm:pt modelId="{E040B4BC-08AA-234C-86DC-BE03EE59445F}" type="sibTrans" cxnId="{C53252CB-1B87-574E-8760-6D6830D2729D}">
      <dgm:prSet/>
      <dgm:spPr/>
      <dgm:t>
        <a:bodyPr/>
        <a:lstStyle/>
        <a:p>
          <a:endParaRPr lang="en-US"/>
        </a:p>
      </dgm:t>
    </dgm:pt>
    <dgm:pt modelId="{008B3419-C166-8845-A8CF-6B3203B967AA}">
      <dgm:prSet phldrT="[Text]" custT="1"/>
      <dgm:spPr>
        <a:solidFill>
          <a:schemeClr val="accent2">
            <a:lumMod val="20000"/>
            <a:lumOff val="80000"/>
          </a:schemeClr>
        </a:solidFill>
        <a:ln>
          <a:solidFill>
            <a:srgbClr val="CDD4DA">
              <a:alpha val="49804"/>
            </a:srgbClr>
          </a:solidFill>
        </a:ln>
      </dgm:spPr>
      <dgm:t>
        <a:bodyPr/>
        <a:lstStyle/>
        <a:p>
          <a:pPr marL="404813" indent="-176213"/>
          <a:r>
            <a:rPr lang="en-US" dirty="0">
              <a:effectLst/>
              <a:latin typeface="Arial" panose="020B0604020202020204" pitchFamily="34" charset="0"/>
              <a:ea typeface="Calibri" panose="020F0502020204030204" pitchFamily="34" charset="0"/>
              <a:cs typeface="Times New Roman" panose="02020603050405020304" pitchFamily="18" charset="0"/>
            </a:rPr>
            <a:t>Parenting support</a:t>
          </a:r>
          <a:endParaRPr lang="en-US" sz="1700" b="1" dirty="0"/>
        </a:p>
      </dgm:t>
    </dgm:pt>
    <dgm:pt modelId="{F945EA57-114D-2C48-9BF8-C40CAD15675C}" type="parTrans" cxnId="{6A6CEEFE-50D0-FE4A-8A9D-31AA2E4B7949}">
      <dgm:prSet/>
      <dgm:spPr/>
      <dgm:t>
        <a:bodyPr/>
        <a:lstStyle/>
        <a:p>
          <a:endParaRPr lang="en-US"/>
        </a:p>
      </dgm:t>
    </dgm:pt>
    <dgm:pt modelId="{10B2D909-C66A-594F-A361-441777BA1E29}" type="sibTrans" cxnId="{6A6CEEFE-50D0-FE4A-8A9D-31AA2E4B7949}">
      <dgm:prSet/>
      <dgm:spPr/>
      <dgm:t>
        <a:bodyPr/>
        <a:lstStyle/>
        <a:p>
          <a:endParaRPr lang="en-US"/>
        </a:p>
      </dgm:t>
    </dgm:pt>
    <dgm:pt modelId="{AF0F9C91-5ACF-C847-A91B-C6884F160760}">
      <dgm:prSet phldrT="[Text]" custT="1"/>
      <dgm:spPr>
        <a:solidFill>
          <a:srgbClr val="8B0C26"/>
        </a:solidFill>
      </dgm:spPr>
      <dgm:t>
        <a:bodyPr/>
        <a:lstStyle/>
        <a:p>
          <a:r>
            <a:rPr lang="en-US" sz="2400" b="1" dirty="0"/>
            <a:t>Employee </a:t>
          </a:r>
          <a:br>
            <a:rPr lang="en-US" sz="2400" b="1" dirty="0"/>
          </a:br>
          <a:r>
            <a:rPr lang="en-US" sz="2400" b="1" dirty="0"/>
            <a:t>Resource Center</a:t>
          </a:r>
          <a:endParaRPr lang="en-US" sz="2400" dirty="0"/>
        </a:p>
      </dgm:t>
    </dgm:pt>
    <dgm:pt modelId="{3FCEE178-FA00-F241-AC0F-181D60EAA79D}" type="sibTrans" cxnId="{535C3141-0B14-9842-83F3-5ED843672E16}">
      <dgm:prSet/>
      <dgm:spPr/>
      <dgm:t>
        <a:bodyPr/>
        <a:lstStyle/>
        <a:p>
          <a:endParaRPr lang="en-US"/>
        </a:p>
      </dgm:t>
    </dgm:pt>
    <dgm:pt modelId="{391460B0-0A6F-AA45-A638-2027F576F639}" type="parTrans" cxnId="{535C3141-0B14-9842-83F3-5ED843672E16}">
      <dgm:prSet/>
      <dgm:spPr/>
      <dgm:t>
        <a:bodyPr/>
        <a:lstStyle/>
        <a:p>
          <a:endParaRPr lang="en-US"/>
        </a:p>
      </dgm:t>
    </dgm:pt>
    <dgm:pt modelId="{F834805C-464F-BF40-B59D-98645E1BE3AE}">
      <dgm:prSet phldrT="[Text]" custT="1"/>
      <dgm:spPr>
        <a:solidFill>
          <a:schemeClr val="bg1">
            <a:lumMod val="85000"/>
            <a:alpha val="90000"/>
          </a:schemeClr>
        </a:solidFill>
        <a:ln>
          <a:solidFill>
            <a:schemeClr val="bg1">
              <a:lumMod val="85000"/>
              <a:alpha val="90000"/>
            </a:schemeClr>
          </a:solidFill>
        </a:ln>
      </dgm:spPr>
      <dgm:t>
        <a:bodyPr/>
        <a:lstStyle/>
        <a:p>
          <a:pPr marL="404813" indent="-176213"/>
          <a:r>
            <a:rPr lang="en-US" sz="1800" dirty="0">
              <a:effectLst/>
              <a:latin typeface="Arial" panose="020B0604020202020204" pitchFamily="34" charset="0"/>
              <a:ea typeface="Calibri" panose="020F0502020204030204" pitchFamily="34" charset="0"/>
              <a:cs typeface="Times New Roman" panose="02020603050405020304" pitchFamily="18" charset="0"/>
            </a:rPr>
            <a:t>Up to $2,000</a:t>
          </a:r>
          <a:endParaRPr lang="en-US" sz="1800" b="1" dirty="0"/>
        </a:p>
      </dgm:t>
    </dgm:pt>
    <dgm:pt modelId="{99658385-5F3E-C240-A5BB-E7DC24115AA9}" type="sibTrans" cxnId="{F86717C1-0371-874F-89EA-5940C38A049E}">
      <dgm:prSet/>
      <dgm:spPr/>
      <dgm:t>
        <a:bodyPr/>
        <a:lstStyle/>
        <a:p>
          <a:endParaRPr lang="en-US"/>
        </a:p>
      </dgm:t>
    </dgm:pt>
    <dgm:pt modelId="{E1510B42-2682-D44D-A651-7CC0C8BE34B1}" type="parTrans" cxnId="{F86717C1-0371-874F-89EA-5940C38A049E}">
      <dgm:prSet/>
      <dgm:spPr/>
      <dgm:t>
        <a:bodyPr/>
        <a:lstStyle/>
        <a:p>
          <a:endParaRPr lang="en-US"/>
        </a:p>
      </dgm:t>
    </dgm:pt>
    <dgm:pt modelId="{641A5D5B-CF3A-8949-9ADC-8B92838E7FFC}">
      <dgm:prSet phldrT="[Text]" custT="1"/>
      <dgm:spPr>
        <a:solidFill>
          <a:schemeClr val="bg1">
            <a:lumMod val="85000"/>
            <a:alpha val="90000"/>
          </a:schemeClr>
        </a:solidFill>
        <a:ln>
          <a:solidFill>
            <a:schemeClr val="bg1">
              <a:lumMod val="85000"/>
              <a:alpha val="90000"/>
            </a:schemeClr>
          </a:solidFill>
        </a:ln>
      </dgm:spPr>
      <dgm:t>
        <a:bodyPr/>
        <a:lstStyle/>
        <a:p>
          <a:pPr marL="404813" indent="-176213"/>
          <a:r>
            <a:rPr lang="en-US" dirty="0">
              <a:effectLst/>
              <a:latin typeface="Arial" panose="020B0604020202020204" pitchFamily="34" charset="0"/>
              <a:ea typeface="Calibri" panose="020F0502020204030204" pitchFamily="34" charset="0"/>
              <a:cs typeface="Times New Roman" panose="02020603050405020304" pitchFamily="18" charset="0"/>
            </a:rPr>
            <a:t>Temporary hardship</a:t>
          </a:r>
          <a:endParaRPr lang="en-US" sz="1800" b="1" dirty="0"/>
        </a:p>
      </dgm:t>
    </dgm:pt>
    <dgm:pt modelId="{DAD44A79-6720-0A48-8D41-7F6C11993AE4}" type="sibTrans" cxnId="{723E806F-B8DF-BB40-B315-9DCE32C00DC7}">
      <dgm:prSet/>
      <dgm:spPr/>
      <dgm:t>
        <a:bodyPr/>
        <a:lstStyle/>
        <a:p>
          <a:endParaRPr lang="en-US"/>
        </a:p>
      </dgm:t>
    </dgm:pt>
    <dgm:pt modelId="{AE6826E3-9B3F-284B-AB17-512C5DD9D317}" type="parTrans" cxnId="{723E806F-B8DF-BB40-B315-9DCE32C00DC7}">
      <dgm:prSet/>
      <dgm:spPr/>
      <dgm:t>
        <a:bodyPr/>
        <a:lstStyle/>
        <a:p>
          <a:endParaRPr lang="en-US"/>
        </a:p>
      </dgm:t>
    </dgm:pt>
    <dgm:pt modelId="{275A9EF7-3DA1-5544-8E42-4156F1418D29}">
      <dgm:prSet phldrT="[Text]" custT="1"/>
      <dgm:spPr>
        <a:solidFill>
          <a:srgbClr val="F8E1DB"/>
        </a:solidFill>
      </dgm:spPr>
      <dgm:t>
        <a:bodyPr/>
        <a:lstStyle/>
        <a:p>
          <a:pPr marL="400050" indent="-160338">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Career Closet</a:t>
          </a:r>
          <a:endParaRPr lang="en-US" sz="1800" b="1" dirty="0"/>
        </a:p>
      </dgm:t>
    </dgm:pt>
    <dgm:pt modelId="{F4EDB956-61EC-5A42-A75B-7D3163779D27}" type="parTrans" cxnId="{49F9A444-BDCE-8741-ACB8-81DE8A22B83A}">
      <dgm:prSet/>
      <dgm:spPr/>
      <dgm:t>
        <a:bodyPr/>
        <a:lstStyle/>
        <a:p>
          <a:endParaRPr lang="en-US"/>
        </a:p>
      </dgm:t>
    </dgm:pt>
    <dgm:pt modelId="{16C64E48-49D5-6A42-893C-1EE013D0D038}" type="sibTrans" cxnId="{49F9A444-BDCE-8741-ACB8-81DE8A22B83A}">
      <dgm:prSet/>
      <dgm:spPr/>
      <dgm:t>
        <a:bodyPr/>
        <a:lstStyle/>
        <a:p>
          <a:endParaRPr lang="en-US"/>
        </a:p>
      </dgm:t>
    </dgm:pt>
    <dgm:pt modelId="{0724E6F6-B5FC-DF4A-B5FF-147E2F3481A2}">
      <dgm:prSet phldrT="[Text]" custT="1"/>
      <dgm:spPr>
        <a:solidFill>
          <a:srgbClr val="F8E1DB"/>
        </a:solidFill>
      </dgm:spPr>
      <dgm:t>
        <a:bodyPr/>
        <a:lstStyle/>
        <a:p>
          <a:pPr marL="400050" indent="-160338">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Food Pantry</a:t>
          </a:r>
          <a:endParaRPr lang="en-US" sz="1800" b="1" dirty="0"/>
        </a:p>
      </dgm:t>
    </dgm:pt>
    <dgm:pt modelId="{B5A31CAE-2D58-494B-8A46-A72565684A6D}" type="parTrans" cxnId="{8DB086C4-22DA-F342-A2BB-6E7CA4CE3784}">
      <dgm:prSet/>
      <dgm:spPr/>
      <dgm:t>
        <a:bodyPr/>
        <a:lstStyle/>
        <a:p>
          <a:endParaRPr lang="en-US"/>
        </a:p>
      </dgm:t>
    </dgm:pt>
    <dgm:pt modelId="{F5B86980-B6D6-F844-BB1D-D5DD6589CAED}" type="sibTrans" cxnId="{8DB086C4-22DA-F342-A2BB-6E7CA4CE3784}">
      <dgm:prSet/>
      <dgm:spPr/>
      <dgm:t>
        <a:bodyPr/>
        <a:lstStyle/>
        <a:p>
          <a:endParaRPr lang="en-US"/>
        </a:p>
      </dgm:t>
    </dgm:pt>
    <dgm:pt modelId="{B812E0A8-36EC-9544-B1AA-1620D1B7FC21}">
      <dgm:prSet phldrT="[Text]" custT="1"/>
      <dgm:spPr>
        <a:solidFill>
          <a:srgbClr val="767171"/>
        </a:solidFill>
      </dgm:spPr>
      <dgm:t>
        <a:bodyPr/>
        <a:lstStyle/>
        <a:p>
          <a:r>
            <a:rPr lang="en-US" sz="2400" b="1" dirty="0"/>
            <a:t>Employee </a:t>
          </a:r>
          <a:br>
            <a:rPr lang="en-US" sz="2400" b="1" dirty="0"/>
          </a:br>
          <a:r>
            <a:rPr lang="en-US" sz="2400" b="1" dirty="0"/>
            <a:t>Assistance Fund</a:t>
          </a:r>
          <a:endParaRPr lang="en-US" sz="2400" dirty="0"/>
        </a:p>
      </dgm:t>
    </dgm:pt>
    <dgm:pt modelId="{B7F95B6E-FFC9-7341-BC04-2BE8F2177377}" type="parTrans" cxnId="{C8CCA33D-A2F0-654C-9A78-DE876C5FF7D4}">
      <dgm:prSet/>
      <dgm:spPr/>
      <dgm:t>
        <a:bodyPr/>
        <a:lstStyle/>
        <a:p>
          <a:endParaRPr lang="en-US"/>
        </a:p>
      </dgm:t>
    </dgm:pt>
    <dgm:pt modelId="{F7AA9CB2-3F7C-9845-B4FD-79A7C6640633}" type="sibTrans" cxnId="{C8CCA33D-A2F0-654C-9A78-DE876C5FF7D4}">
      <dgm:prSet/>
      <dgm:spPr/>
      <dgm:t>
        <a:bodyPr/>
        <a:lstStyle/>
        <a:p>
          <a:endParaRPr lang="en-US"/>
        </a:p>
      </dgm:t>
    </dgm:pt>
    <dgm:pt modelId="{69F84533-FEDA-4D4A-95F8-4AE8E20F6139}" type="pres">
      <dgm:prSet presAssocID="{4A13E8C5-4B3F-404A-9641-757C79D2C007}" presName="Name0" presStyleCnt="0">
        <dgm:presLayoutVars>
          <dgm:dir/>
          <dgm:animLvl val="lvl"/>
          <dgm:resizeHandles val="exact"/>
        </dgm:presLayoutVars>
      </dgm:prSet>
      <dgm:spPr/>
    </dgm:pt>
    <dgm:pt modelId="{683943CC-E387-E243-AA83-104DFE2DF1DC}" type="pres">
      <dgm:prSet presAssocID="{E9AC4189-60CD-6F47-BC82-F2F7A2018919}" presName="linNode" presStyleCnt="0"/>
      <dgm:spPr/>
    </dgm:pt>
    <dgm:pt modelId="{B8AFAFA5-865F-5440-ACF1-D90AD32BA308}" type="pres">
      <dgm:prSet presAssocID="{E9AC4189-60CD-6F47-BC82-F2F7A2018919}" presName="parentText" presStyleLbl="node1" presStyleIdx="0" presStyleCnt="3" custScaleY="122769">
        <dgm:presLayoutVars>
          <dgm:chMax val="1"/>
          <dgm:bulletEnabled val="1"/>
        </dgm:presLayoutVars>
      </dgm:prSet>
      <dgm:spPr/>
    </dgm:pt>
    <dgm:pt modelId="{39A8C1D0-748A-684D-9D29-3699785034D0}" type="pres">
      <dgm:prSet presAssocID="{E9AC4189-60CD-6F47-BC82-F2F7A2018919}" presName="descendantText" presStyleLbl="alignAccFollowNode1" presStyleIdx="0" presStyleCnt="3" custScaleY="136116">
        <dgm:presLayoutVars>
          <dgm:bulletEnabled val="1"/>
        </dgm:presLayoutVars>
      </dgm:prSet>
      <dgm:spPr/>
    </dgm:pt>
    <dgm:pt modelId="{30337AB9-8432-2945-85F9-666D661E640B}" type="pres">
      <dgm:prSet presAssocID="{BE277561-76B9-E646-819F-25478BFFA4D9}" presName="sp" presStyleCnt="0"/>
      <dgm:spPr/>
    </dgm:pt>
    <dgm:pt modelId="{17F81F73-B79C-E041-A25F-4BD41EE5FBC0}" type="pres">
      <dgm:prSet presAssocID="{AF0F9C91-5ACF-C847-A91B-C6884F160760}" presName="linNode" presStyleCnt="0"/>
      <dgm:spPr/>
    </dgm:pt>
    <dgm:pt modelId="{956FA688-A572-4844-B9FD-5012B7A157B1}" type="pres">
      <dgm:prSet presAssocID="{AF0F9C91-5ACF-C847-A91B-C6884F160760}" presName="parentText" presStyleLbl="node1" presStyleIdx="1" presStyleCnt="3" custScaleY="85235">
        <dgm:presLayoutVars>
          <dgm:chMax val="1"/>
          <dgm:bulletEnabled val="1"/>
        </dgm:presLayoutVars>
      </dgm:prSet>
      <dgm:spPr/>
    </dgm:pt>
    <dgm:pt modelId="{F05F191D-D11B-134E-906F-E1F414D23805}" type="pres">
      <dgm:prSet presAssocID="{AF0F9C91-5ACF-C847-A91B-C6884F160760}" presName="descendantText" presStyleLbl="alignAccFollowNode1" presStyleIdx="1" presStyleCnt="3" custScaleY="71057" custLinFactNeighborX="-886">
        <dgm:presLayoutVars>
          <dgm:bulletEnabled val="1"/>
        </dgm:presLayoutVars>
      </dgm:prSet>
      <dgm:spPr/>
    </dgm:pt>
    <dgm:pt modelId="{70F1E5D5-1DD4-E746-8A5C-FC9B5FECE40D}" type="pres">
      <dgm:prSet presAssocID="{3FCEE178-FA00-F241-AC0F-181D60EAA79D}" presName="sp" presStyleCnt="0"/>
      <dgm:spPr/>
    </dgm:pt>
    <dgm:pt modelId="{373DA1E8-ABDD-484C-8B50-20C87E2864B3}" type="pres">
      <dgm:prSet presAssocID="{B812E0A8-36EC-9544-B1AA-1620D1B7FC21}" presName="linNode" presStyleCnt="0"/>
      <dgm:spPr/>
    </dgm:pt>
    <dgm:pt modelId="{BB7D5768-3689-704F-871D-4B6940FBDB75}" type="pres">
      <dgm:prSet presAssocID="{B812E0A8-36EC-9544-B1AA-1620D1B7FC21}" presName="parentText" presStyleLbl="node1" presStyleIdx="2" presStyleCnt="3" custScaleY="86615" custLinFactNeighborY="955">
        <dgm:presLayoutVars>
          <dgm:chMax val="1"/>
          <dgm:bulletEnabled val="1"/>
        </dgm:presLayoutVars>
      </dgm:prSet>
      <dgm:spPr/>
    </dgm:pt>
    <dgm:pt modelId="{6600F3C8-AD4E-D64A-9048-71E3F4A774D5}" type="pres">
      <dgm:prSet presAssocID="{B812E0A8-36EC-9544-B1AA-1620D1B7FC21}" presName="descendantText" presStyleLbl="alignAccFollowNode1" presStyleIdx="2" presStyleCnt="3" custScaleY="77350">
        <dgm:presLayoutVars>
          <dgm:bulletEnabled val="1"/>
        </dgm:presLayoutVars>
      </dgm:prSet>
      <dgm:spPr/>
    </dgm:pt>
  </dgm:ptLst>
  <dgm:cxnLst>
    <dgm:cxn modelId="{8FBABB09-AF30-2A47-BDFC-E35D58094FF7}" type="presOf" srcId="{73A15DF8-A671-FC4F-8097-06CFF75DFFEE}" destId="{39A8C1D0-748A-684D-9D29-3699785034D0}" srcOrd="0" destOrd="0" presId="urn:microsoft.com/office/officeart/2005/8/layout/vList5"/>
    <dgm:cxn modelId="{ED12EE3A-F7E6-D444-A2EB-129A5AA9D646}" type="presOf" srcId="{E9AC4189-60CD-6F47-BC82-F2F7A2018919}" destId="{B8AFAFA5-865F-5440-ACF1-D90AD32BA308}" srcOrd="0" destOrd="0" presId="urn:microsoft.com/office/officeart/2005/8/layout/vList5"/>
    <dgm:cxn modelId="{C8CCA33D-A2F0-654C-9A78-DE876C5FF7D4}" srcId="{4A13E8C5-4B3F-404A-9641-757C79D2C007}" destId="{B812E0A8-36EC-9544-B1AA-1620D1B7FC21}" srcOrd="2" destOrd="0" parTransId="{B7F95B6E-FFC9-7341-BC04-2BE8F2177377}" sibTransId="{F7AA9CB2-3F7C-9845-B4FD-79A7C6640633}"/>
    <dgm:cxn modelId="{AE19615D-DC1B-674D-80E9-112C09D107B8}" srcId="{E9AC4189-60CD-6F47-BC82-F2F7A2018919}" destId="{73A15DF8-A671-FC4F-8097-06CFF75DFFEE}" srcOrd="0" destOrd="0" parTransId="{84468CF7-6F6D-A845-B167-352D14622D95}" sibTransId="{C36872FD-5612-4348-8EA4-1AE796250265}"/>
    <dgm:cxn modelId="{535C3141-0B14-9842-83F3-5ED843672E16}" srcId="{4A13E8C5-4B3F-404A-9641-757C79D2C007}" destId="{AF0F9C91-5ACF-C847-A91B-C6884F160760}" srcOrd="1" destOrd="0" parTransId="{391460B0-0A6F-AA45-A638-2027F576F639}" sibTransId="{3FCEE178-FA00-F241-AC0F-181D60EAA79D}"/>
    <dgm:cxn modelId="{29B42E64-9F4B-E046-A0C0-436B1EB3587D}" type="presOf" srcId="{F834805C-464F-BF40-B59D-98645E1BE3AE}" destId="{6600F3C8-AD4E-D64A-9048-71E3F4A774D5}" srcOrd="0" destOrd="0" presId="urn:microsoft.com/office/officeart/2005/8/layout/vList5"/>
    <dgm:cxn modelId="{49F9A444-BDCE-8741-ACB8-81DE8A22B83A}" srcId="{AF0F9C91-5ACF-C847-A91B-C6884F160760}" destId="{275A9EF7-3DA1-5544-8E42-4156F1418D29}" srcOrd="0" destOrd="0" parTransId="{F4EDB956-61EC-5A42-A75B-7D3163779D27}" sibTransId="{16C64E48-49D5-6A42-893C-1EE013D0D038}"/>
    <dgm:cxn modelId="{723E806F-B8DF-BB40-B315-9DCE32C00DC7}" srcId="{B812E0A8-36EC-9544-B1AA-1620D1B7FC21}" destId="{641A5D5B-CF3A-8949-9ADC-8B92838E7FFC}" srcOrd="1" destOrd="0" parTransId="{AE6826E3-9B3F-284B-AB17-512C5DD9D317}" sibTransId="{DAD44A79-6720-0A48-8D41-7F6C11993AE4}"/>
    <dgm:cxn modelId="{3D16638F-0964-7F44-ABFE-558A8E802DA8}" type="presOf" srcId="{9C2BB98B-DAFD-3A4F-B2D1-13DD716AF3A1}" destId="{39A8C1D0-748A-684D-9D29-3699785034D0}" srcOrd="0" destOrd="1" presId="urn:microsoft.com/office/officeart/2005/8/layout/vList5"/>
    <dgm:cxn modelId="{9902C49C-D8F1-534C-ADD3-CCDB7A8289F3}" type="presOf" srcId="{B812E0A8-36EC-9544-B1AA-1620D1B7FC21}" destId="{BB7D5768-3689-704F-871D-4B6940FBDB75}" srcOrd="0" destOrd="0" presId="urn:microsoft.com/office/officeart/2005/8/layout/vList5"/>
    <dgm:cxn modelId="{D0D7CAA4-4F87-0E44-AFB4-1114B91A6F95}" srcId="{E9AC4189-60CD-6F47-BC82-F2F7A2018919}" destId="{9C2BB98B-DAFD-3A4F-B2D1-13DD716AF3A1}" srcOrd="1" destOrd="0" parTransId="{01351969-FF24-3544-8F87-FCEDCD688BA9}" sibTransId="{04055C2E-C35E-0140-ACDB-626907FDDDDA}"/>
    <dgm:cxn modelId="{95F0F6AB-860C-4345-A750-0AD2A49085B7}" type="presOf" srcId="{E656B842-9D65-5F48-8A87-A404DDE09BCB}" destId="{39A8C1D0-748A-684D-9D29-3699785034D0}" srcOrd="0" destOrd="3" presId="urn:microsoft.com/office/officeart/2005/8/layout/vList5"/>
    <dgm:cxn modelId="{B86DC0B8-C78A-0949-800B-7ED86A7CE3D4}" srcId="{E9AC4189-60CD-6F47-BC82-F2F7A2018919}" destId="{F4A974AA-C663-6840-BC9A-9D38FDD99C3C}" srcOrd="2" destOrd="0" parTransId="{B001A7DC-FDD5-7F42-B50C-9A42D2A8831F}" sibTransId="{CB133B06-751A-254C-A51D-FF620A8419E0}"/>
    <dgm:cxn modelId="{C78B75BF-DB49-A242-8FC1-85F7CA611A64}" srcId="{4A13E8C5-4B3F-404A-9641-757C79D2C007}" destId="{E9AC4189-60CD-6F47-BC82-F2F7A2018919}" srcOrd="0" destOrd="0" parTransId="{428574CB-F6CB-184C-AE32-FF7F29142362}" sibTransId="{BE277561-76B9-E646-819F-25478BFFA4D9}"/>
    <dgm:cxn modelId="{F86717C1-0371-874F-89EA-5940C38A049E}" srcId="{B812E0A8-36EC-9544-B1AA-1620D1B7FC21}" destId="{F834805C-464F-BF40-B59D-98645E1BE3AE}" srcOrd="0" destOrd="0" parTransId="{E1510B42-2682-D44D-A651-7CC0C8BE34B1}" sibTransId="{99658385-5F3E-C240-A5BB-E7DC24115AA9}"/>
    <dgm:cxn modelId="{8DB086C4-22DA-F342-A2BB-6E7CA4CE3784}" srcId="{AF0F9C91-5ACF-C847-A91B-C6884F160760}" destId="{0724E6F6-B5FC-DF4A-B5FF-147E2F3481A2}" srcOrd="1" destOrd="0" parTransId="{B5A31CAE-2D58-494B-8A46-A72565684A6D}" sibTransId="{F5B86980-B6D6-F844-BB1D-D5DD6589CAED}"/>
    <dgm:cxn modelId="{C53252CB-1B87-574E-8760-6D6830D2729D}" srcId="{E9AC4189-60CD-6F47-BC82-F2F7A2018919}" destId="{E656B842-9D65-5F48-8A87-A404DDE09BCB}" srcOrd="3" destOrd="0" parTransId="{82CB9E23-4D42-A24C-BD61-D696062D2C23}" sibTransId="{E040B4BC-08AA-234C-86DC-BE03EE59445F}"/>
    <dgm:cxn modelId="{3678A7CD-5F74-D747-82EF-33C7F38A581F}" type="presOf" srcId="{275A9EF7-3DA1-5544-8E42-4156F1418D29}" destId="{F05F191D-D11B-134E-906F-E1F414D23805}" srcOrd="0" destOrd="0" presId="urn:microsoft.com/office/officeart/2005/8/layout/vList5"/>
    <dgm:cxn modelId="{7240F2D9-A43F-8442-B822-829BC9A75CFF}" type="presOf" srcId="{641A5D5B-CF3A-8949-9ADC-8B92838E7FFC}" destId="{6600F3C8-AD4E-D64A-9048-71E3F4A774D5}" srcOrd="0" destOrd="1" presId="urn:microsoft.com/office/officeart/2005/8/layout/vList5"/>
    <dgm:cxn modelId="{54373BDD-4462-DA48-8824-BBF2D5B302F8}" type="presOf" srcId="{008B3419-C166-8845-A8CF-6B3203B967AA}" destId="{39A8C1D0-748A-684D-9D29-3699785034D0}" srcOrd="0" destOrd="4" presId="urn:microsoft.com/office/officeart/2005/8/layout/vList5"/>
    <dgm:cxn modelId="{E20A6BE1-443F-CB48-A063-6A32446DE144}" type="presOf" srcId="{AF0F9C91-5ACF-C847-A91B-C6884F160760}" destId="{956FA688-A572-4844-B9FD-5012B7A157B1}" srcOrd="0" destOrd="0" presId="urn:microsoft.com/office/officeart/2005/8/layout/vList5"/>
    <dgm:cxn modelId="{8E025CE2-7106-F147-9C07-45A26F7AD136}" type="presOf" srcId="{0724E6F6-B5FC-DF4A-B5FF-147E2F3481A2}" destId="{F05F191D-D11B-134E-906F-E1F414D23805}" srcOrd="0" destOrd="1" presId="urn:microsoft.com/office/officeart/2005/8/layout/vList5"/>
    <dgm:cxn modelId="{EDBE3AE6-426D-514D-81FF-F36B80E26FCB}" type="presOf" srcId="{F4A974AA-C663-6840-BC9A-9D38FDD99C3C}" destId="{39A8C1D0-748A-684D-9D29-3699785034D0}" srcOrd="0" destOrd="2" presId="urn:microsoft.com/office/officeart/2005/8/layout/vList5"/>
    <dgm:cxn modelId="{5EFD0FED-6280-3B42-AD17-68AFA5182394}" type="presOf" srcId="{4A13E8C5-4B3F-404A-9641-757C79D2C007}" destId="{69F84533-FEDA-4D4A-95F8-4AE8E20F6139}" srcOrd="0" destOrd="0" presId="urn:microsoft.com/office/officeart/2005/8/layout/vList5"/>
    <dgm:cxn modelId="{6A6CEEFE-50D0-FE4A-8A9D-31AA2E4B7949}" srcId="{E9AC4189-60CD-6F47-BC82-F2F7A2018919}" destId="{008B3419-C166-8845-A8CF-6B3203B967AA}" srcOrd="4" destOrd="0" parTransId="{F945EA57-114D-2C48-9BF8-C40CAD15675C}" sibTransId="{10B2D909-C66A-594F-A361-441777BA1E29}"/>
    <dgm:cxn modelId="{EA51F6AC-30E2-774B-A4FC-B5575215F23C}" type="presParOf" srcId="{69F84533-FEDA-4D4A-95F8-4AE8E20F6139}" destId="{683943CC-E387-E243-AA83-104DFE2DF1DC}" srcOrd="0" destOrd="0" presId="urn:microsoft.com/office/officeart/2005/8/layout/vList5"/>
    <dgm:cxn modelId="{3B631075-7DF3-4E4E-A111-147633822F59}" type="presParOf" srcId="{683943CC-E387-E243-AA83-104DFE2DF1DC}" destId="{B8AFAFA5-865F-5440-ACF1-D90AD32BA308}" srcOrd="0" destOrd="0" presId="urn:microsoft.com/office/officeart/2005/8/layout/vList5"/>
    <dgm:cxn modelId="{7A4F415A-7E27-1349-955E-77855C0141CF}" type="presParOf" srcId="{683943CC-E387-E243-AA83-104DFE2DF1DC}" destId="{39A8C1D0-748A-684D-9D29-3699785034D0}" srcOrd="1" destOrd="0" presId="urn:microsoft.com/office/officeart/2005/8/layout/vList5"/>
    <dgm:cxn modelId="{F8C22E82-5341-4D42-9E42-2FF750D08B01}" type="presParOf" srcId="{69F84533-FEDA-4D4A-95F8-4AE8E20F6139}" destId="{30337AB9-8432-2945-85F9-666D661E640B}" srcOrd="1" destOrd="0" presId="urn:microsoft.com/office/officeart/2005/8/layout/vList5"/>
    <dgm:cxn modelId="{22C59172-7DF2-774E-89B2-5BA6E5305081}" type="presParOf" srcId="{69F84533-FEDA-4D4A-95F8-4AE8E20F6139}" destId="{17F81F73-B79C-E041-A25F-4BD41EE5FBC0}" srcOrd="2" destOrd="0" presId="urn:microsoft.com/office/officeart/2005/8/layout/vList5"/>
    <dgm:cxn modelId="{FDF91DBA-59FE-6049-8AB0-BC6E6611C3C2}" type="presParOf" srcId="{17F81F73-B79C-E041-A25F-4BD41EE5FBC0}" destId="{956FA688-A572-4844-B9FD-5012B7A157B1}" srcOrd="0" destOrd="0" presId="urn:microsoft.com/office/officeart/2005/8/layout/vList5"/>
    <dgm:cxn modelId="{F7337CFF-867F-884B-B69F-E0DDDBC3E6BD}" type="presParOf" srcId="{17F81F73-B79C-E041-A25F-4BD41EE5FBC0}" destId="{F05F191D-D11B-134E-906F-E1F414D23805}" srcOrd="1" destOrd="0" presId="urn:microsoft.com/office/officeart/2005/8/layout/vList5"/>
    <dgm:cxn modelId="{BA6B2529-4256-0944-A76D-095116881DEF}" type="presParOf" srcId="{69F84533-FEDA-4D4A-95F8-4AE8E20F6139}" destId="{70F1E5D5-1DD4-E746-8A5C-FC9B5FECE40D}" srcOrd="3" destOrd="0" presId="urn:microsoft.com/office/officeart/2005/8/layout/vList5"/>
    <dgm:cxn modelId="{EF24115F-A502-DE46-B09F-4363C6E13050}" type="presParOf" srcId="{69F84533-FEDA-4D4A-95F8-4AE8E20F6139}" destId="{373DA1E8-ABDD-484C-8B50-20C87E2864B3}" srcOrd="4" destOrd="0" presId="urn:microsoft.com/office/officeart/2005/8/layout/vList5"/>
    <dgm:cxn modelId="{650A06A9-60C2-BC40-A2F3-2E65B3C38FA7}" type="presParOf" srcId="{373DA1E8-ABDD-484C-8B50-20C87E2864B3}" destId="{BB7D5768-3689-704F-871D-4B6940FBDB75}" srcOrd="0" destOrd="0" presId="urn:microsoft.com/office/officeart/2005/8/layout/vList5"/>
    <dgm:cxn modelId="{9C63938A-8610-5A41-8DFF-6A9846D5142B}" type="presParOf" srcId="{373DA1E8-ABDD-484C-8B50-20C87E2864B3}" destId="{6600F3C8-AD4E-D64A-9048-71E3F4A774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C1D0-748A-684D-9D29-3699785034D0}">
      <dsp:nvSpPr>
        <dsp:cNvPr id="0" name=""/>
        <dsp:cNvSpPr/>
      </dsp:nvSpPr>
      <dsp:spPr>
        <a:xfrm rot="5400000">
          <a:off x="6619570" y="-2603718"/>
          <a:ext cx="1553962" cy="6961460"/>
        </a:xfrm>
        <a:prstGeom prst="round2SameRect">
          <a:avLst/>
        </a:prstGeom>
        <a:solidFill>
          <a:schemeClr val="accent2">
            <a:lumMod val="20000"/>
            <a:lumOff val="80000"/>
          </a:schemeClr>
        </a:solidFill>
        <a:ln w="12700" cap="flat" cmpd="sng" algn="ctr">
          <a:solidFill>
            <a:srgbClr val="CDD4DA">
              <a:alpha val="49804"/>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04813" lvl="1" indent="-176213"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cs typeface="Times New Roman" panose="02020603050405020304" pitchFamily="18" charset="0"/>
            </a:rPr>
            <a:t>Mental health</a:t>
          </a:r>
          <a:endParaRPr lang="en-US" sz="1800" b="1" kern="1200" dirty="0"/>
        </a:p>
        <a:p>
          <a:pPr marL="404813" lvl="1" indent="-176213" algn="l" defTabSz="2889250">
            <a:lnSpc>
              <a:spcPct val="90000"/>
            </a:lnSpc>
            <a:spcBef>
              <a:spcPct val="0"/>
            </a:spcBef>
            <a:spcAft>
              <a:spcPct val="15000"/>
            </a:spcAft>
            <a:buChar char="•"/>
          </a:pPr>
          <a:r>
            <a:rPr lang="en-US" kern="1200" dirty="0">
              <a:effectLst/>
              <a:latin typeface="Arial" panose="020B0604020202020204" pitchFamily="34" charset="0"/>
              <a:ea typeface="Calibri" panose="020F0502020204030204" pitchFamily="34" charset="0"/>
              <a:cs typeface="Times New Roman" panose="02020603050405020304" pitchFamily="18" charset="0"/>
            </a:rPr>
            <a:t>Domestic violence</a:t>
          </a:r>
          <a:endParaRPr lang="en-US" sz="1700" b="1" kern="1200" dirty="0"/>
        </a:p>
        <a:p>
          <a:pPr marL="404813" lvl="1" indent="-176213" algn="l" defTabSz="2889250">
            <a:lnSpc>
              <a:spcPct val="90000"/>
            </a:lnSpc>
            <a:spcBef>
              <a:spcPct val="0"/>
            </a:spcBef>
            <a:spcAft>
              <a:spcPct val="15000"/>
            </a:spcAft>
            <a:buChar char="•"/>
          </a:pPr>
          <a:r>
            <a:rPr lang="en-US" kern="1200" dirty="0">
              <a:effectLst/>
              <a:latin typeface="Arial" panose="020B0604020202020204" pitchFamily="34" charset="0"/>
              <a:ea typeface="Calibri" panose="020F0502020204030204" pitchFamily="34" charset="0"/>
              <a:cs typeface="Times New Roman" panose="02020603050405020304" pitchFamily="18" charset="0"/>
            </a:rPr>
            <a:t>Food and clothing resources</a:t>
          </a:r>
          <a:endParaRPr lang="en-US" sz="1700" b="1" kern="1200" dirty="0"/>
        </a:p>
        <a:p>
          <a:pPr marL="404813" lvl="1" indent="-176213" algn="l" defTabSz="2889250">
            <a:lnSpc>
              <a:spcPct val="90000"/>
            </a:lnSpc>
            <a:spcBef>
              <a:spcPct val="0"/>
            </a:spcBef>
            <a:spcAft>
              <a:spcPct val="15000"/>
            </a:spcAft>
            <a:buChar char="•"/>
          </a:pPr>
          <a:r>
            <a:rPr lang="en-US" kern="1200" dirty="0">
              <a:effectLst/>
              <a:latin typeface="Arial" panose="020B0604020202020204" pitchFamily="34" charset="0"/>
              <a:ea typeface="Calibri" panose="020F0502020204030204" pitchFamily="34" charset="0"/>
              <a:cs typeface="Times New Roman" panose="02020603050405020304" pitchFamily="18" charset="0"/>
            </a:rPr>
            <a:t>Housing resources</a:t>
          </a:r>
          <a:endParaRPr lang="en-US" sz="1700" b="1" kern="1200" dirty="0"/>
        </a:p>
        <a:p>
          <a:pPr marL="404813" lvl="1" indent="-176213" algn="l" defTabSz="2889250">
            <a:lnSpc>
              <a:spcPct val="90000"/>
            </a:lnSpc>
            <a:spcBef>
              <a:spcPct val="0"/>
            </a:spcBef>
            <a:spcAft>
              <a:spcPct val="15000"/>
            </a:spcAft>
            <a:buChar char="•"/>
          </a:pPr>
          <a:r>
            <a:rPr lang="en-US" kern="1200" dirty="0">
              <a:effectLst/>
              <a:latin typeface="Arial" panose="020B0604020202020204" pitchFamily="34" charset="0"/>
              <a:ea typeface="Calibri" panose="020F0502020204030204" pitchFamily="34" charset="0"/>
              <a:cs typeface="Times New Roman" panose="02020603050405020304" pitchFamily="18" charset="0"/>
            </a:rPr>
            <a:t>Parenting support</a:t>
          </a:r>
          <a:endParaRPr lang="en-US" sz="1700" b="1" kern="1200" dirty="0"/>
        </a:p>
      </dsp:txBody>
      <dsp:txXfrm rot="-5400000">
        <a:off x="3915821" y="175889"/>
        <a:ext cx="6885602" cy="1402246"/>
      </dsp:txXfrm>
    </dsp:sp>
    <dsp:sp modelId="{B8AFAFA5-865F-5440-ACF1-D90AD32BA308}">
      <dsp:nvSpPr>
        <dsp:cNvPr id="0" name=""/>
        <dsp:cNvSpPr/>
      </dsp:nvSpPr>
      <dsp:spPr>
        <a:xfrm>
          <a:off x="0" y="1019"/>
          <a:ext cx="3915821" cy="1751983"/>
        </a:xfrm>
        <a:prstGeom prst="roundRect">
          <a:avLst/>
        </a:prstGeom>
        <a:solidFill>
          <a:srgbClr val="0A297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Directory by County</a:t>
          </a:r>
        </a:p>
      </dsp:txBody>
      <dsp:txXfrm>
        <a:off x="85525" y="86544"/>
        <a:ext cx="3744771" cy="1580933"/>
      </dsp:txXfrm>
    </dsp:sp>
    <dsp:sp modelId="{F05F191D-D11B-134E-906F-E1F414D23805}">
      <dsp:nvSpPr>
        <dsp:cNvPr id="0" name=""/>
        <dsp:cNvSpPr/>
      </dsp:nvSpPr>
      <dsp:spPr>
        <a:xfrm rot="5400000">
          <a:off x="6963444" y="-1051600"/>
          <a:ext cx="811219" cy="6968265"/>
        </a:xfrm>
        <a:prstGeom prst="round2SameRect">
          <a:avLst/>
        </a:prstGeom>
        <a:solidFill>
          <a:srgbClr val="F8E1DB"/>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00050" lvl="1" indent="-160338" algn="l" defTabSz="800100">
            <a:lnSpc>
              <a:spcPct val="90000"/>
            </a:lnSpc>
            <a:spcBef>
              <a:spcPct val="0"/>
            </a:spcBef>
            <a:spcAft>
              <a:spcPct val="15000"/>
            </a:spcAft>
            <a:buChar char="•"/>
            <a:tabLst/>
          </a:pPr>
          <a:r>
            <a:rPr lang="en-US" sz="1800" kern="1200" dirty="0">
              <a:effectLst/>
              <a:latin typeface="Arial" panose="020B0604020202020204" pitchFamily="34" charset="0"/>
              <a:ea typeface="Calibri" panose="020F0502020204030204" pitchFamily="34" charset="0"/>
              <a:cs typeface="Times New Roman" panose="02020603050405020304" pitchFamily="18" charset="0"/>
            </a:rPr>
            <a:t>Career Closet</a:t>
          </a:r>
          <a:endParaRPr lang="en-US" sz="1800" b="1" kern="1200" dirty="0"/>
        </a:p>
        <a:p>
          <a:pPr marL="400050" lvl="1" indent="-160338" algn="l" defTabSz="800100">
            <a:lnSpc>
              <a:spcPct val="90000"/>
            </a:lnSpc>
            <a:spcBef>
              <a:spcPct val="0"/>
            </a:spcBef>
            <a:spcAft>
              <a:spcPct val="15000"/>
            </a:spcAft>
            <a:buChar char="•"/>
            <a:tabLst/>
          </a:pPr>
          <a:r>
            <a:rPr lang="en-US" sz="1800" kern="1200" dirty="0">
              <a:effectLst/>
              <a:latin typeface="Arial" panose="020B0604020202020204" pitchFamily="34" charset="0"/>
              <a:ea typeface="Calibri" panose="020F0502020204030204" pitchFamily="34" charset="0"/>
              <a:cs typeface="Times New Roman" panose="02020603050405020304" pitchFamily="18" charset="0"/>
            </a:rPr>
            <a:t>Food Pantry</a:t>
          </a:r>
          <a:endParaRPr lang="en-US" sz="1800" b="1" kern="1200" dirty="0"/>
        </a:p>
      </dsp:txBody>
      <dsp:txXfrm rot="-5400000">
        <a:off x="3884921" y="2066523"/>
        <a:ext cx="6928665" cy="732019"/>
      </dsp:txXfrm>
    </dsp:sp>
    <dsp:sp modelId="{956FA688-A572-4844-B9FD-5012B7A157B1}">
      <dsp:nvSpPr>
        <dsp:cNvPr id="0" name=""/>
        <dsp:cNvSpPr/>
      </dsp:nvSpPr>
      <dsp:spPr>
        <a:xfrm>
          <a:off x="0" y="1824356"/>
          <a:ext cx="3919649" cy="1216352"/>
        </a:xfrm>
        <a:prstGeom prst="roundRect">
          <a:avLst/>
        </a:prstGeom>
        <a:solidFill>
          <a:srgbClr val="8B0C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Employee </a:t>
          </a:r>
          <a:br>
            <a:rPr lang="en-US" sz="2400" b="1" kern="1200" dirty="0"/>
          </a:br>
          <a:r>
            <a:rPr lang="en-US" sz="2400" b="1" kern="1200" dirty="0"/>
            <a:t>Resource Center</a:t>
          </a:r>
          <a:endParaRPr lang="en-US" sz="2400" kern="1200" dirty="0"/>
        </a:p>
      </dsp:txBody>
      <dsp:txXfrm>
        <a:off x="59377" y="1883733"/>
        <a:ext cx="3800895" cy="1097598"/>
      </dsp:txXfrm>
    </dsp:sp>
    <dsp:sp modelId="{6600F3C8-AD4E-D64A-9048-71E3F4A774D5}">
      <dsp:nvSpPr>
        <dsp:cNvPr id="0" name=""/>
        <dsp:cNvSpPr/>
      </dsp:nvSpPr>
      <dsp:spPr>
        <a:xfrm rot="5400000">
          <a:off x="6962250" y="245951"/>
          <a:ext cx="883063" cy="6968265"/>
        </a:xfrm>
        <a:prstGeom prst="round2SameRect">
          <a:avLst/>
        </a:prstGeom>
        <a:solidFill>
          <a:schemeClr val="bg1">
            <a:lumMod val="85000"/>
            <a:alpha val="90000"/>
          </a:schemeClr>
        </a:solidFill>
        <a:ln w="12700" cap="flat" cmpd="sng" algn="ctr">
          <a:solidFill>
            <a:schemeClr val="bg1">
              <a:lumMod val="8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404813" lvl="1" indent="-176213" algn="l" defTabSz="800100">
            <a:lnSpc>
              <a:spcPct val="90000"/>
            </a:lnSpc>
            <a:spcBef>
              <a:spcPct val="0"/>
            </a:spcBef>
            <a:spcAft>
              <a:spcPct val="15000"/>
            </a:spcAft>
            <a:buChar char="•"/>
          </a:pPr>
          <a:r>
            <a:rPr lang="en-US" sz="1800" kern="1200" dirty="0">
              <a:effectLst/>
              <a:latin typeface="Arial" panose="020B0604020202020204" pitchFamily="34" charset="0"/>
              <a:ea typeface="Calibri" panose="020F0502020204030204" pitchFamily="34" charset="0"/>
              <a:cs typeface="Times New Roman" panose="02020603050405020304" pitchFamily="18" charset="0"/>
            </a:rPr>
            <a:t>Up to $2,000</a:t>
          </a:r>
          <a:endParaRPr lang="en-US" sz="1800" b="1" kern="1200" dirty="0"/>
        </a:p>
        <a:p>
          <a:pPr marL="404813" lvl="1" indent="-176213" algn="l" defTabSz="2889250">
            <a:lnSpc>
              <a:spcPct val="90000"/>
            </a:lnSpc>
            <a:spcBef>
              <a:spcPct val="0"/>
            </a:spcBef>
            <a:spcAft>
              <a:spcPct val="15000"/>
            </a:spcAft>
            <a:buChar char="•"/>
          </a:pPr>
          <a:r>
            <a:rPr lang="en-US" kern="1200" dirty="0">
              <a:effectLst/>
              <a:latin typeface="Arial" panose="020B0604020202020204" pitchFamily="34" charset="0"/>
              <a:ea typeface="Calibri" panose="020F0502020204030204" pitchFamily="34" charset="0"/>
              <a:cs typeface="Times New Roman" panose="02020603050405020304" pitchFamily="18" charset="0"/>
            </a:rPr>
            <a:t>Temporary hardship</a:t>
          </a:r>
          <a:endParaRPr lang="en-US" sz="1800" b="1" kern="1200" dirty="0"/>
        </a:p>
      </dsp:txBody>
      <dsp:txXfrm rot="-5400000">
        <a:off x="3919649" y="3331660"/>
        <a:ext cx="6925157" cy="796847"/>
      </dsp:txXfrm>
    </dsp:sp>
    <dsp:sp modelId="{BB7D5768-3689-704F-871D-4B6940FBDB75}">
      <dsp:nvSpPr>
        <dsp:cNvPr id="0" name=""/>
        <dsp:cNvSpPr/>
      </dsp:nvSpPr>
      <dsp:spPr>
        <a:xfrm>
          <a:off x="0" y="3113081"/>
          <a:ext cx="3919649" cy="1236045"/>
        </a:xfrm>
        <a:prstGeom prst="roundRect">
          <a:avLst/>
        </a:prstGeom>
        <a:solidFill>
          <a:srgbClr val="7671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t>Employee </a:t>
          </a:r>
          <a:br>
            <a:rPr lang="en-US" sz="2400" b="1" kern="1200" dirty="0"/>
          </a:br>
          <a:r>
            <a:rPr lang="en-US" sz="2400" b="1" kern="1200" dirty="0"/>
            <a:t>Assistance Fund</a:t>
          </a:r>
          <a:endParaRPr lang="en-US" sz="2400" kern="1200" dirty="0"/>
        </a:p>
      </dsp:txBody>
      <dsp:txXfrm>
        <a:off x="60339" y="3173420"/>
        <a:ext cx="3798971" cy="11153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DD0B7EB-840B-794B-BCFF-F1E6367F115C}"/>
              </a:ext>
            </a:extLst>
          </p:cNvPr>
          <p:cNvSpPr>
            <a:spLocks noGrp="1" noChangeArrowheads="1"/>
          </p:cNvSpPr>
          <p:nvPr>
            <p:ph type="hdr" sz="quarter"/>
          </p:nvPr>
        </p:nvSpPr>
        <p:spPr bwMode="auto">
          <a:xfrm>
            <a:off x="0"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a:p>
        </p:txBody>
      </p:sp>
      <p:sp>
        <p:nvSpPr>
          <p:cNvPr id="4099" name="Rectangle 3">
            <a:extLst>
              <a:ext uri="{FF2B5EF4-FFF2-40B4-BE49-F238E27FC236}">
                <a16:creationId xmlns:a16="http://schemas.microsoft.com/office/drawing/2014/main" id="{2F42ACE2-E45A-B349-A943-369A99855312}"/>
              </a:ext>
            </a:extLst>
          </p:cNvPr>
          <p:cNvSpPr>
            <a:spLocks noGrp="1" noChangeArrowheads="1"/>
          </p:cNvSpPr>
          <p:nvPr>
            <p:ph type="dt" sz="quarter" idx="1"/>
          </p:nvPr>
        </p:nvSpPr>
        <p:spPr bwMode="auto">
          <a:xfrm>
            <a:off x="3980231" y="1581"/>
            <a:ext cx="3042869" cy="46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t" anchorCtr="0" compatLnSpc="1">
            <a:prstTxWarp prst="textNoShape">
              <a:avLst/>
            </a:prstTxWarp>
          </a:bodyPr>
          <a:lstStyle>
            <a:lvl1pPr algn="r" defTabSz="938449" eaLnBrk="0" hangingPunct="0">
              <a:defRPr sz="1000" i="1" smtClean="0">
                <a:solidFill>
                  <a:schemeClr val="tx1"/>
                </a:solidFill>
              </a:defRPr>
            </a:lvl1pPr>
          </a:lstStyle>
          <a:p>
            <a:pPr>
              <a:defRPr/>
            </a:pPr>
            <a:endParaRPr lang="en-US" altLang="en-US"/>
          </a:p>
        </p:txBody>
      </p:sp>
      <p:sp>
        <p:nvSpPr>
          <p:cNvPr id="4100" name="Rectangle 4">
            <a:extLst>
              <a:ext uri="{FF2B5EF4-FFF2-40B4-BE49-F238E27FC236}">
                <a16:creationId xmlns:a16="http://schemas.microsoft.com/office/drawing/2014/main" id="{571754D2-917C-1446-B17B-265137B7FA53}"/>
              </a:ext>
            </a:extLst>
          </p:cNvPr>
          <p:cNvSpPr>
            <a:spLocks noGrp="1" noChangeArrowheads="1"/>
          </p:cNvSpPr>
          <p:nvPr>
            <p:ph type="ftr" sz="quarter" idx="2"/>
          </p:nvPr>
        </p:nvSpPr>
        <p:spPr bwMode="auto">
          <a:xfrm>
            <a:off x="0"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defTabSz="938449" eaLnBrk="0" hangingPunct="0">
              <a:defRPr sz="1000" i="1" smtClean="0">
                <a:solidFill>
                  <a:schemeClr val="tx1"/>
                </a:solidFill>
              </a:defRPr>
            </a:lvl1pPr>
          </a:lstStyle>
          <a:p>
            <a:pPr>
              <a:defRPr/>
            </a:pPr>
            <a:endParaRPr lang="en-US" altLang="en-US"/>
          </a:p>
        </p:txBody>
      </p:sp>
      <p:sp>
        <p:nvSpPr>
          <p:cNvPr id="4101" name="Rectangle 5">
            <a:extLst>
              <a:ext uri="{FF2B5EF4-FFF2-40B4-BE49-F238E27FC236}">
                <a16:creationId xmlns:a16="http://schemas.microsoft.com/office/drawing/2014/main" id="{B4B935EA-1CD8-8C49-A664-1FCA43D9D26F}"/>
              </a:ext>
            </a:extLst>
          </p:cNvPr>
          <p:cNvSpPr>
            <a:spLocks noGrp="1" noChangeArrowheads="1"/>
          </p:cNvSpPr>
          <p:nvPr>
            <p:ph type="sldNum" sz="quarter" idx="3"/>
          </p:nvPr>
        </p:nvSpPr>
        <p:spPr bwMode="auto">
          <a:xfrm>
            <a:off x="3980231" y="8844751"/>
            <a:ext cx="3042869" cy="46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741" tIns="0" rIns="18741" bIns="0" numCol="1" anchor="b" anchorCtr="0" compatLnSpc="1">
            <a:prstTxWarp prst="textNoShape">
              <a:avLst/>
            </a:prstTxWarp>
          </a:bodyPr>
          <a:lstStyle>
            <a:lvl1pPr algn="r" defTabSz="938449" eaLnBrk="0" hangingPunct="0">
              <a:defRPr sz="1000" i="1" smtClean="0">
                <a:solidFill>
                  <a:schemeClr val="tx1"/>
                </a:solidFill>
              </a:defRPr>
            </a:lvl1pPr>
          </a:lstStyle>
          <a:p>
            <a:pPr>
              <a:defRPr/>
            </a:pPr>
            <a:fld id="{81B3EE1C-3998-5A4F-B167-D6C18067212C}" type="slidenum">
              <a:rPr lang="en-US" altLang="en-US"/>
              <a:pPr>
                <a:defRPr/>
              </a:pPr>
              <a:t>‹#›</a:t>
            </a:fld>
            <a:endParaRPr lang="en-US" altLang="en-US"/>
          </a:p>
        </p:txBody>
      </p:sp>
      <p:sp>
        <p:nvSpPr>
          <p:cNvPr id="4102" name="Rectangle 6">
            <a:extLst>
              <a:ext uri="{FF2B5EF4-FFF2-40B4-BE49-F238E27FC236}">
                <a16:creationId xmlns:a16="http://schemas.microsoft.com/office/drawing/2014/main" id="{F4C4AF13-C17B-B741-9CD5-310279C0B316}"/>
              </a:ext>
            </a:extLst>
          </p:cNvPr>
          <p:cNvSpPr>
            <a:spLocks noChangeArrowheads="1"/>
          </p:cNvSpPr>
          <p:nvPr/>
        </p:nvSpPr>
        <p:spPr bwMode="auto">
          <a:xfrm>
            <a:off x="3120324" y="8863704"/>
            <a:ext cx="776130" cy="2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C3FCF6A4-B1E4-854C-95CF-4CBF65DA6679}" type="slidenum">
              <a:rPr lang="en-US" altLang="en-US" sz="1200"/>
              <a:pPr algn="ctr">
                <a:lnSpc>
                  <a:spcPct val="90000"/>
                </a:lnSpc>
                <a:defRPr/>
              </a:pPr>
              <a:t>‹#›</a:t>
            </a:fld>
            <a:endParaRPr lang="en-US" altLang="en-US" sz="120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a:extLst>
              <a:ext uri="{FF2B5EF4-FFF2-40B4-BE49-F238E27FC236}">
                <a16:creationId xmlns:a16="http://schemas.microsoft.com/office/drawing/2014/main" id="{A356CB06-1030-0B41-82F7-53C37F55FC84}"/>
              </a:ext>
            </a:extLst>
          </p:cNvPr>
          <p:cNvSpPr>
            <a:spLocks noChangeArrowheads="1"/>
          </p:cNvSpPr>
          <p:nvPr/>
        </p:nvSpPr>
        <p:spPr bwMode="auto">
          <a:xfrm>
            <a:off x="3121193" y="8863704"/>
            <a:ext cx="774392" cy="2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145" tIns="46853" rIns="92145" bIns="46853">
            <a:spAutoFit/>
          </a:bodyPr>
          <a:lstStyle>
            <a:lvl1pPr defTabSz="973138">
              <a:defRPr>
                <a:solidFill>
                  <a:schemeClr val="tx1"/>
                </a:solidFill>
                <a:latin typeface="Arial" panose="020B0604020202020204" pitchFamily="34" charset="0"/>
              </a:defRPr>
            </a:lvl1pPr>
            <a:lvl2pPr marL="455613" defTabSz="973138">
              <a:defRPr>
                <a:solidFill>
                  <a:schemeClr val="tx1"/>
                </a:solidFill>
                <a:latin typeface="Arial" panose="020B0604020202020204" pitchFamily="34" charset="0"/>
              </a:defRPr>
            </a:lvl2pPr>
            <a:lvl3pPr marL="912813" defTabSz="973138">
              <a:defRPr>
                <a:solidFill>
                  <a:schemeClr val="tx1"/>
                </a:solidFill>
                <a:latin typeface="Arial" panose="020B0604020202020204" pitchFamily="34" charset="0"/>
              </a:defRPr>
            </a:lvl3pPr>
            <a:lvl4pPr defTabSz="973138">
              <a:defRPr>
                <a:solidFill>
                  <a:schemeClr val="tx1"/>
                </a:solidFill>
                <a:latin typeface="Arial" panose="020B0604020202020204" pitchFamily="34" charset="0"/>
              </a:defRPr>
            </a:lvl4pPr>
            <a:lvl5pPr marL="1827213" defTabSz="973138">
              <a:defRPr>
                <a:solidFill>
                  <a:schemeClr val="tx1"/>
                </a:solidFill>
                <a:latin typeface="Arial" panose="020B0604020202020204" pitchFamily="34" charset="0"/>
              </a:defRPr>
            </a:lvl5pPr>
            <a:lvl6pPr marL="2284413" defTabSz="973138" fontAlgn="base">
              <a:spcBef>
                <a:spcPct val="0"/>
              </a:spcBef>
              <a:spcAft>
                <a:spcPct val="0"/>
              </a:spcAft>
              <a:defRPr>
                <a:solidFill>
                  <a:schemeClr val="tx1"/>
                </a:solidFill>
                <a:latin typeface="Arial" panose="020B0604020202020204" pitchFamily="34" charset="0"/>
              </a:defRPr>
            </a:lvl6pPr>
            <a:lvl7pPr marL="2741613" defTabSz="973138" fontAlgn="base">
              <a:spcBef>
                <a:spcPct val="0"/>
              </a:spcBef>
              <a:spcAft>
                <a:spcPct val="0"/>
              </a:spcAft>
              <a:defRPr>
                <a:solidFill>
                  <a:schemeClr val="tx1"/>
                </a:solidFill>
                <a:latin typeface="Arial" panose="020B0604020202020204" pitchFamily="34" charset="0"/>
              </a:defRPr>
            </a:lvl7pPr>
            <a:lvl8pPr marL="3198813" defTabSz="973138" fontAlgn="base">
              <a:spcBef>
                <a:spcPct val="0"/>
              </a:spcBef>
              <a:spcAft>
                <a:spcPct val="0"/>
              </a:spcAft>
              <a:defRPr>
                <a:solidFill>
                  <a:schemeClr val="tx1"/>
                </a:solidFill>
                <a:latin typeface="Arial" panose="020B0604020202020204" pitchFamily="34" charset="0"/>
              </a:defRPr>
            </a:lvl8pPr>
            <a:lvl9pPr marL="3656013" defTabSz="973138" fontAlgn="base">
              <a:spcBef>
                <a:spcPct val="0"/>
              </a:spcBef>
              <a:spcAft>
                <a:spcPct val="0"/>
              </a:spcAft>
              <a:defRPr>
                <a:solidFill>
                  <a:schemeClr val="tx1"/>
                </a:solidFill>
                <a:latin typeface="Arial" panose="020B0604020202020204" pitchFamily="34" charset="0"/>
              </a:defRPr>
            </a:lvl9pPr>
          </a:lstStyle>
          <a:p>
            <a:pPr algn="ctr">
              <a:lnSpc>
                <a:spcPct val="90000"/>
              </a:lnSpc>
              <a:defRPr/>
            </a:pPr>
            <a:r>
              <a:rPr lang="en-US" altLang="en-US" sz="1200"/>
              <a:t>Page </a:t>
            </a:r>
            <a:fld id="{4BC4BD8E-4513-1F4D-9D96-B772C8A5E233}" type="slidenum">
              <a:rPr lang="en-US" altLang="en-US" sz="1200" smtClean="0"/>
              <a:pPr algn="ctr">
                <a:lnSpc>
                  <a:spcPct val="90000"/>
                </a:lnSpc>
                <a:defRPr/>
              </a:pPr>
              <a:t>‹#›</a:t>
            </a:fld>
            <a:endParaRPr lang="en-US" altLang="en-US" sz="1200"/>
          </a:p>
        </p:txBody>
      </p:sp>
      <p:sp>
        <p:nvSpPr>
          <p:cNvPr id="3079" name="Rectangle 7">
            <a:extLst>
              <a:ext uri="{FF2B5EF4-FFF2-40B4-BE49-F238E27FC236}">
                <a16:creationId xmlns:a16="http://schemas.microsoft.com/office/drawing/2014/main" id="{B49BCF25-0E7A-044A-AA95-0450548451FB}"/>
              </a:ext>
            </a:extLst>
          </p:cNvPr>
          <p:cNvSpPr>
            <a:spLocks noGrp="1" noRot="1" noChangeAspect="1" noChangeArrowheads="1" noTextEdit="1"/>
          </p:cNvSpPr>
          <p:nvPr>
            <p:ph type="sldImg" idx="2"/>
          </p:nvPr>
        </p:nvSpPr>
        <p:spPr bwMode="auto">
          <a:xfrm>
            <a:off x="615950" y="473303"/>
            <a:ext cx="5770563" cy="32464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0" name="Rectangle 8">
            <a:extLst>
              <a:ext uri="{FF2B5EF4-FFF2-40B4-BE49-F238E27FC236}">
                <a16:creationId xmlns:a16="http://schemas.microsoft.com/office/drawing/2014/main" id="{FF7F6A78-4152-5943-8790-482450ABF71B}"/>
              </a:ext>
            </a:extLst>
          </p:cNvPr>
          <p:cNvSpPr>
            <a:spLocks noGrp="1" noChangeArrowheads="1"/>
          </p:cNvSpPr>
          <p:nvPr>
            <p:ph type="body" sz="quarter" idx="3"/>
          </p:nvPr>
        </p:nvSpPr>
        <p:spPr bwMode="auto">
          <a:xfrm>
            <a:off x="668918" y="4078514"/>
            <a:ext cx="5717368" cy="4760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830" tIns="51538" rIns="96830" bIns="51538" numCol="1" anchor="t" anchorCtr="0" compatLnSpc="1">
            <a:prstTxWarp prst="textNoShape">
              <a:avLst/>
            </a:prstTxWarp>
          </a:bodyPr>
          <a:lstStyle/>
          <a:p>
            <a:pPr lvl="0"/>
            <a:r>
              <a:rPr lang="en-US" altLang="en-US" noProof="0" dirty="0"/>
              <a:t>Body Text</a:t>
            </a:r>
          </a:p>
          <a:p>
            <a:pPr lvl="1"/>
            <a:r>
              <a:rPr lang="en-US" altLang="en-US" noProof="0" dirty="0"/>
              <a:t>Second Level</a:t>
            </a:r>
          </a:p>
          <a:p>
            <a:pPr lvl="4"/>
            <a:r>
              <a:rPr lang="en-US" altLang="en-US" noProof="0" dirty="0"/>
              <a:t>Third Level</a:t>
            </a:r>
          </a:p>
          <a:p>
            <a:pPr lvl="3"/>
            <a:r>
              <a:rPr lang="en-US" altLang="en-US" noProof="0" dirty="0"/>
              <a:t>Fourth Level</a:t>
            </a:r>
          </a:p>
        </p:txBody>
      </p:sp>
    </p:spTree>
  </p:cSld>
  <p:clrMap bg1="lt1" tx1="dk1" bg2="lt2" tx2="dk2" accent1="accent1" accent2="accent2" accent3="accent3" accent4="accent4" accent5="accent5" accent6="accent6" hlink="hlink" folHlink="folHlink"/>
  <p:notesStyle>
    <a:lvl1pPr marL="0" algn="l" defTabSz="1030288" rtl="0" eaLnBrk="0" fontAlgn="base" hangingPunct="0">
      <a:lnSpc>
        <a:spcPct val="100000"/>
      </a:lnSpc>
      <a:spcBef>
        <a:spcPts val="0"/>
      </a:spcBef>
      <a:spcAft>
        <a:spcPct val="0"/>
      </a:spcAft>
      <a:defRPr sz="1200" kern="1200">
        <a:solidFill>
          <a:schemeClr val="tx1"/>
        </a:solidFill>
        <a:latin typeface="Arial" panose="020B0604020202020204" pitchFamily="34" charset="0"/>
        <a:ea typeface="+mn-ea"/>
        <a:cs typeface="+mn-cs"/>
      </a:defRPr>
    </a:lvl1pPr>
    <a:lvl2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2pPr>
    <a:lvl3pPr marL="171450" indent="-171450" algn="l" defTabSz="1030288" rtl="0" eaLnBrk="0" fontAlgn="base" hangingPunct="0">
      <a:lnSpc>
        <a:spcPct val="100000"/>
      </a:lnSpc>
      <a:spcBef>
        <a:spcPts val="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mn-cs"/>
      </a:defRPr>
    </a:lvl3pPr>
    <a:lvl4pPr marL="576263"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4pPr>
    <a:lvl5pPr marL="403225" indent="-158750" algn="l" defTabSz="1030288" rtl="0" eaLnBrk="0" fontAlgn="base" hangingPunct="0">
      <a:lnSpc>
        <a:spcPct val="100000"/>
      </a:lnSpc>
      <a:spcBef>
        <a:spcPts val="0"/>
      </a:spcBef>
      <a:spcAft>
        <a:spcPct val="0"/>
      </a:spcAft>
      <a:buFont typeface="Arial" panose="020B0604020202020204" pitchFamily="34" charset="0"/>
      <a:buChar char="•"/>
      <a:tabLs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solidFill>
                  <a:srgbClr val="000000"/>
                </a:solidFill>
                <a:latin typeface="+mn-lt"/>
              </a:rPr>
              <a:t>Penn Medicine Lancaster General Health is committed to providing support for your physical, mental and financial well-being. For your physical and mental health, In addition to our core benefit options, you’re encouraged to take advantage of free and discounted facilities and services and a wealth of online information, plus earn financial rewards.</a:t>
            </a:r>
          </a:p>
        </p:txBody>
      </p:sp>
    </p:spTree>
    <p:extLst>
      <p:ext uri="{BB962C8B-B14F-4D97-AF65-F5344CB8AC3E}">
        <p14:creationId xmlns:p14="http://schemas.microsoft.com/office/powerpoint/2010/main" val="38053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solidFill>
                  <a:srgbClr val="000000"/>
                </a:solidFill>
                <a:latin typeface="+mn-lt"/>
              </a:rPr>
              <a:t>Your work doesn’t stop when you get home. You may be dealing with caregiving responsibilities there, too. </a:t>
            </a:r>
          </a:p>
          <a:p>
            <a:endParaRPr lang="en-US" sz="1600" dirty="0">
              <a:solidFill>
                <a:srgbClr val="000000"/>
              </a:solidFill>
              <a:latin typeface="+mn-lt"/>
            </a:endParaRPr>
          </a:p>
          <a:p>
            <a:r>
              <a:rPr lang="en-US" sz="1600" dirty="0">
                <a:solidFill>
                  <a:srgbClr val="000000"/>
                </a:solidFill>
                <a:latin typeface="+mn-lt"/>
              </a:rPr>
              <a:t>Whether you’re caring for yourself, an aging family member or a teen going through a difficult time, your free membership to </a:t>
            </a:r>
            <a:r>
              <a:rPr lang="en-US" sz="1600" dirty="0" err="1">
                <a:solidFill>
                  <a:srgbClr val="000000"/>
                </a:solidFill>
                <a:latin typeface="+mn-lt"/>
              </a:rPr>
              <a:t>Wellthy</a:t>
            </a:r>
            <a:r>
              <a:rPr lang="en-US" sz="1600" dirty="0">
                <a:solidFill>
                  <a:srgbClr val="000000"/>
                </a:solidFill>
                <a:latin typeface="+mn-lt"/>
              </a:rPr>
              <a:t> can help. It matches you with a care team that can provide personalized support for tackling the logistical and administrative tasks of caring, like finding providers and navigating benefits. It also provides a social space where you can find support, share your experiences and exchange knowledge with other caregivers. Get started by visiting </a:t>
            </a:r>
            <a:r>
              <a:rPr lang="en-US" sz="1600" dirty="0" err="1">
                <a:solidFill>
                  <a:srgbClr val="000000"/>
                </a:solidFill>
                <a:latin typeface="+mn-lt"/>
              </a:rPr>
              <a:t>join.wealthy.com</a:t>
            </a:r>
            <a:r>
              <a:rPr lang="en-US" sz="1600" dirty="0">
                <a:solidFill>
                  <a:srgbClr val="000000"/>
                </a:solidFill>
                <a:latin typeface="+mn-lt"/>
              </a:rPr>
              <a:t>/</a:t>
            </a:r>
            <a:r>
              <a:rPr lang="en-US" sz="1600" dirty="0" err="1">
                <a:solidFill>
                  <a:srgbClr val="000000"/>
                </a:solidFill>
                <a:latin typeface="+mn-lt"/>
              </a:rPr>
              <a:t>uphs</a:t>
            </a:r>
            <a:r>
              <a:rPr lang="en-US" sz="1600" dirty="0">
                <a:solidFill>
                  <a:srgbClr val="000000"/>
                </a:solidFill>
                <a:latin typeface="+mn-lt"/>
              </a:rPr>
              <a:t>. </a:t>
            </a:r>
          </a:p>
        </p:txBody>
      </p:sp>
    </p:spTree>
    <p:extLst>
      <p:ext uri="{BB962C8B-B14F-4D97-AF65-F5344CB8AC3E}">
        <p14:creationId xmlns:p14="http://schemas.microsoft.com/office/powerpoint/2010/main" val="282786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a:xfrm>
            <a:off x="498719" y="3879222"/>
            <a:ext cx="6025662" cy="4760686"/>
          </a:xfrm>
        </p:spPr>
        <p:txBody>
          <a:bodyPr/>
          <a:lstStyle/>
          <a:p>
            <a:pPr marR="0"/>
            <a:r>
              <a:rPr lang="en-US" sz="1600" dirty="0">
                <a:solidFill>
                  <a:srgbClr val="000000"/>
                </a:solidFill>
                <a:latin typeface="+mn-lt"/>
              </a:rPr>
              <a:t>You or your colleagues may face other challenges outside of work, as well. We’ve assembled information and resources to help you, through Community Connections. </a:t>
            </a:r>
          </a:p>
          <a:p>
            <a:pPr marR="0"/>
            <a:r>
              <a:rPr lang="en-US" sz="1600" dirty="0">
                <a:solidFill>
                  <a:srgbClr val="000000"/>
                </a:solidFill>
                <a:latin typeface="+mn-lt"/>
              </a:rPr>
              <a:t> </a:t>
            </a:r>
          </a:p>
          <a:p>
            <a:pPr marR="0"/>
            <a:r>
              <a:rPr lang="en-US" sz="1600" dirty="0">
                <a:solidFill>
                  <a:srgbClr val="000000"/>
                </a:solidFill>
                <a:latin typeface="+mn-lt"/>
              </a:rPr>
              <a:t>On lghealthbenefits.com, select Your Community Connections on the Resources tab. You’ll find a directory of resources that will help you connect with free, confidential community support systems in your county. Organizations included in the directory help address mental health, domestic violence, food, clothing and housing resources, parenting support and more. You’ll also find information about downloading the </a:t>
            </a:r>
            <a:r>
              <a:rPr lang="en-US" sz="1600" dirty="0" err="1">
                <a:solidFill>
                  <a:srgbClr val="000000"/>
                </a:solidFill>
                <a:latin typeface="+mn-lt"/>
              </a:rPr>
              <a:t>findhelp.org</a:t>
            </a:r>
            <a:r>
              <a:rPr lang="en-US" sz="1600" dirty="0">
                <a:solidFill>
                  <a:srgbClr val="000000"/>
                </a:solidFill>
                <a:latin typeface="+mn-lt"/>
              </a:rPr>
              <a:t> app.</a:t>
            </a:r>
          </a:p>
          <a:p>
            <a:pPr marR="0"/>
            <a:r>
              <a:rPr lang="en-US" sz="1600" dirty="0">
                <a:solidFill>
                  <a:srgbClr val="000000"/>
                </a:solidFill>
                <a:latin typeface="+mn-lt"/>
              </a:rPr>
              <a:t> </a:t>
            </a:r>
          </a:p>
          <a:p>
            <a:pPr marR="0"/>
            <a:r>
              <a:rPr lang="en-US" sz="1600" dirty="0">
                <a:solidFill>
                  <a:srgbClr val="000000"/>
                </a:solidFill>
                <a:latin typeface="+mn-lt"/>
              </a:rPr>
              <a:t>In addition, our onsite Employee Resource Center includes our own Career Closet and Employee Food Pantry. </a:t>
            </a:r>
          </a:p>
          <a:p>
            <a:pPr marR="0"/>
            <a:r>
              <a:rPr lang="en-US" sz="1600" dirty="0">
                <a:solidFill>
                  <a:srgbClr val="000000"/>
                </a:solidFill>
                <a:latin typeface="+mn-lt"/>
              </a:rPr>
              <a:t> </a:t>
            </a:r>
          </a:p>
          <a:p>
            <a:pPr marR="0"/>
            <a:r>
              <a:rPr lang="en-US" sz="1600" dirty="0">
                <a:solidFill>
                  <a:srgbClr val="000000"/>
                </a:solidFill>
                <a:latin typeface="+mn-lt"/>
              </a:rPr>
              <a:t>And employees facing hardships such as injury or illness, destruction of their home or death of an immediate family member can apply to the Employee Assistance Fund. You’ll find an application at lghealthbenefits.com.  </a:t>
            </a:r>
          </a:p>
        </p:txBody>
      </p:sp>
    </p:spTree>
    <p:extLst>
      <p:ext uri="{BB962C8B-B14F-4D97-AF65-F5344CB8AC3E}">
        <p14:creationId xmlns:p14="http://schemas.microsoft.com/office/powerpoint/2010/main" val="1610460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R="0"/>
            <a:r>
              <a:rPr lang="en-US" sz="1600" dirty="0">
                <a:solidFill>
                  <a:srgbClr val="000000"/>
                </a:solidFill>
                <a:latin typeface="+mn-lt"/>
              </a:rPr>
              <a:t>Giving back to your community is an important part of your mental and emotional well-being, too. LG Health can help you, help others.</a:t>
            </a:r>
          </a:p>
          <a:p>
            <a:pPr marR="0"/>
            <a:r>
              <a:rPr lang="en-US" sz="1600" dirty="0">
                <a:solidFill>
                  <a:srgbClr val="000000"/>
                </a:solidFill>
                <a:latin typeface="+mn-lt"/>
              </a:rPr>
              <a:t> </a:t>
            </a:r>
          </a:p>
          <a:p>
            <a:pPr marR="0"/>
            <a:r>
              <a:rPr lang="en-US" sz="1600" dirty="0">
                <a:solidFill>
                  <a:srgbClr val="000000"/>
                </a:solidFill>
                <a:latin typeface="+mn-lt"/>
              </a:rPr>
              <a:t>During the winter holiday season, we adopt families in the community who need support through the Spirit of Giving. You can contribute by purchasing items online through registry links, shopping retail and eating at participating restaurants. Look for more information on specific needs and ways to give during Christmas in July.</a:t>
            </a:r>
          </a:p>
          <a:p>
            <a:pPr marR="0"/>
            <a:r>
              <a:rPr lang="en-US" sz="1600" dirty="0">
                <a:solidFill>
                  <a:srgbClr val="000000"/>
                </a:solidFill>
                <a:latin typeface="+mn-lt"/>
              </a:rPr>
              <a:t> </a:t>
            </a:r>
          </a:p>
          <a:p>
            <a:pPr marR="0"/>
            <a:r>
              <a:rPr lang="en-US" sz="1600" dirty="0">
                <a:solidFill>
                  <a:srgbClr val="000000"/>
                </a:solidFill>
                <a:latin typeface="+mn-lt"/>
              </a:rPr>
              <a:t>You also can contribute to the Employee Assistance Fund for your fellow employees by connecting with the LG Health Foundation. </a:t>
            </a:r>
          </a:p>
          <a:p>
            <a:pPr marR="0"/>
            <a:r>
              <a:rPr lang="en-US" sz="1600" dirty="0">
                <a:solidFill>
                  <a:srgbClr val="000000"/>
                </a:solidFill>
                <a:latin typeface="+mn-lt"/>
              </a:rPr>
              <a:t> </a:t>
            </a:r>
          </a:p>
          <a:p>
            <a:pPr marR="0"/>
            <a:r>
              <a:rPr lang="en-US" sz="1600" dirty="0">
                <a:solidFill>
                  <a:srgbClr val="000000"/>
                </a:solidFill>
                <a:latin typeface="+mn-lt"/>
              </a:rPr>
              <a:t>If you would like to support patient-facing services, you can contribute to the Lancaster General Health organization through the LG Health Foundation. Contributions have helped create patient assistance funds, establish nursing scholarships, make new facilities possible, acquire advanced technology, and develop innovative care models to support our most vulnerable patients. </a:t>
            </a:r>
          </a:p>
          <a:p>
            <a:pPr marR="0"/>
            <a:endParaRPr lang="en-US" sz="1600" dirty="0">
              <a:solidFill>
                <a:srgbClr val="000000"/>
              </a:solidFill>
              <a:latin typeface="+mn-lt"/>
            </a:endParaRPr>
          </a:p>
          <a:p>
            <a:pPr marR="0"/>
            <a:r>
              <a:rPr lang="en-US" sz="1600" dirty="0">
                <a:solidFill>
                  <a:srgbClr val="000000"/>
                </a:solidFill>
                <a:latin typeface="+mn-lt"/>
              </a:rPr>
              <a:t>And we actively promote employee volunteer opportunities – we know giving has mutual rewards.</a:t>
            </a:r>
          </a:p>
        </p:txBody>
      </p:sp>
    </p:spTree>
    <p:extLst>
      <p:ext uri="{BB962C8B-B14F-4D97-AF65-F5344CB8AC3E}">
        <p14:creationId xmlns:p14="http://schemas.microsoft.com/office/powerpoint/2010/main" val="371423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800" dirty="0">
                <a:solidFill>
                  <a:srgbClr val="000000"/>
                </a:solidFill>
                <a:effectLst/>
                <a:latin typeface="+mn-lt"/>
                <a:ea typeface="Calibri" panose="020F0502020204030204" pitchFamily="34" charset="0"/>
              </a:rPr>
              <a:t>Your overall well-being is important to you AND to LG Health. We hope you’ve enjoyed learning more about all your options for services and support and will try out some of them soon. For more information, including plan documents, visit lghealthbenefits.com. You also can email or call the LGH benefits team for help.</a:t>
            </a:r>
            <a:r>
              <a:rPr lang="en-US" sz="1800" dirty="0">
                <a:effectLst/>
                <a:latin typeface="+mn-lt"/>
              </a:rPr>
              <a:t> </a:t>
            </a:r>
            <a:endParaRPr lang="en-US" sz="1800" dirty="0">
              <a:latin typeface="+mn-lt"/>
            </a:endParaRPr>
          </a:p>
        </p:txBody>
      </p:sp>
    </p:spTree>
    <p:extLst>
      <p:ext uri="{BB962C8B-B14F-4D97-AF65-F5344CB8AC3E}">
        <p14:creationId xmlns:p14="http://schemas.microsoft.com/office/powerpoint/2010/main" val="330215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solidFill>
                  <a:srgbClr val="000000"/>
                </a:solidFill>
                <a:latin typeface="+mn-lt"/>
              </a:rPr>
              <a:t>Let’s begin with the optional </a:t>
            </a:r>
            <a:r>
              <a:rPr lang="en-US" sz="1600" dirty="0" err="1">
                <a:solidFill>
                  <a:srgbClr val="000000"/>
                </a:solidFill>
                <a:latin typeface="+mn-lt"/>
              </a:rPr>
              <a:t>Wellfocused</a:t>
            </a:r>
            <a:r>
              <a:rPr lang="en-US" sz="1600" dirty="0">
                <a:solidFill>
                  <a:srgbClr val="000000"/>
                </a:solidFill>
                <a:latin typeface="+mn-lt"/>
              </a:rPr>
              <a:t> Employee Well-Being program. It’s available to all employees on day one. . </a:t>
            </a:r>
          </a:p>
          <a:p>
            <a:r>
              <a:rPr lang="en-US" sz="1600" dirty="0">
                <a:solidFill>
                  <a:srgbClr val="000000"/>
                </a:solidFill>
                <a:latin typeface="+mn-lt"/>
              </a:rPr>
              <a:t> </a:t>
            </a:r>
          </a:p>
          <a:p>
            <a:r>
              <a:rPr lang="en-US" sz="1600" dirty="0">
                <a:solidFill>
                  <a:srgbClr val="000000"/>
                </a:solidFill>
                <a:latin typeface="+mn-lt"/>
              </a:rPr>
              <a:t>The Wellfocused can help you navigate your total rewards, so you can take advantage of the benefits that are right for you at your specific life stage and important moments. To speak to a member of the team, call or email them.</a:t>
            </a:r>
          </a:p>
        </p:txBody>
      </p:sp>
    </p:spTree>
    <p:extLst>
      <p:ext uri="{BB962C8B-B14F-4D97-AF65-F5344CB8AC3E}">
        <p14:creationId xmlns:p14="http://schemas.microsoft.com/office/powerpoint/2010/main" val="2513607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lvl="0" indent="0" latinLnBrk="0">
              <a:buClrTx/>
              <a:buSzTx/>
              <a:buFontTx/>
              <a:buNone/>
              <a:tabLst/>
              <a:defRPr/>
            </a:pPr>
            <a:r>
              <a:rPr lang="en-US" sz="1600" dirty="0" err="1">
                <a:solidFill>
                  <a:srgbClr val="000000"/>
                </a:solidFill>
                <a:latin typeface="+mn-lt"/>
              </a:rPr>
              <a:t>Wellfocused</a:t>
            </a:r>
            <a:r>
              <a:rPr lang="en-US" sz="1600" dirty="0">
                <a:solidFill>
                  <a:srgbClr val="000000"/>
                </a:solidFill>
                <a:latin typeface="+mn-lt"/>
              </a:rPr>
              <a:t> provides</a:t>
            </a:r>
            <a:r>
              <a:rPr lang="en-US" sz="1600" b="1" i="0" dirty="0">
                <a:solidFill>
                  <a:srgbClr val="000000"/>
                </a:solidFill>
                <a:latin typeface="+mn-lt"/>
              </a:rPr>
              <a:t> free </a:t>
            </a:r>
            <a:r>
              <a:rPr lang="en-US" sz="1600" dirty="0">
                <a:solidFill>
                  <a:srgbClr val="000000"/>
                </a:solidFill>
                <a:latin typeface="+mn-lt"/>
              </a:rPr>
              <a:t>onsite annual health screenings, available twice per program year. You also can receive a screening from your own provider. Screening results can help you identify health risks so that you can take action before they become more significant health problems. </a:t>
            </a:r>
          </a:p>
          <a:p>
            <a:pPr lvl="0" indent="0" latinLnBrk="0">
              <a:buClrTx/>
              <a:buSzTx/>
              <a:buFontTx/>
              <a:buNone/>
              <a:tabLst/>
              <a:defRPr/>
            </a:pPr>
            <a:endParaRPr lang="en-US" sz="1600" dirty="0">
              <a:solidFill>
                <a:srgbClr val="000000"/>
              </a:solidFill>
              <a:latin typeface="+mn-lt"/>
            </a:endParaRPr>
          </a:p>
          <a:p>
            <a:pPr lvl="0" indent="0" latinLnBrk="0">
              <a:buClrTx/>
              <a:buSzTx/>
              <a:buFontTx/>
              <a:buNone/>
              <a:tabLst/>
              <a:defRPr/>
            </a:pPr>
            <a:r>
              <a:rPr lang="en-US" sz="1600" dirty="0">
                <a:solidFill>
                  <a:srgbClr val="000000"/>
                </a:solidFill>
                <a:latin typeface="+mn-lt"/>
              </a:rPr>
              <a:t>In addition, you can earn financial rewards when you complete your screening. </a:t>
            </a:r>
          </a:p>
          <a:p>
            <a:pPr lvl="0" indent="0" latinLnBrk="0">
              <a:buClrTx/>
              <a:buSzTx/>
              <a:buFontTx/>
              <a:buNone/>
              <a:tabLst/>
              <a:defRPr/>
            </a:pPr>
            <a:endParaRPr lang="en-US" sz="1600" dirty="0">
              <a:solidFill>
                <a:srgbClr val="000000"/>
              </a:solidFill>
              <a:latin typeface="+mn-lt"/>
            </a:endParaRPr>
          </a:p>
        </p:txBody>
      </p:sp>
    </p:spTree>
    <p:extLst>
      <p:ext uri="{BB962C8B-B14F-4D97-AF65-F5344CB8AC3E}">
        <p14:creationId xmlns:p14="http://schemas.microsoft.com/office/powerpoint/2010/main" val="2849070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solidFill>
                  <a:srgbClr val="000000"/>
                </a:solidFill>
                <a:latin typeface="+mn-lt"/>
              </a:rPr>
              <a:t>The </a:t>
            </a:r>
            <a:r>
              <a:rPr lang="en-US" sz="1600" dirty="0" err="1">
                <a:solidFill>
                  <a:srgbClr val="000000"/>
                </a:solidFill>
                <a:latin typeface="+mn-lt"/>
              </a:rPr>
              <a:t>Wellfocused</a:t>
            </a:r>
            <a:r>
              <a:rPr lang="en-US" sz="1600" dirty="0">
                <a:solidFill>
                  <a:srgbClr val="000000"/>
                </a:solidFill>
                <a:latin typeface="+mn-lt"/>
              </a:rPr>
              <a:t> Rewards program gives you a financial incentive to complete your health screening and a variety of other well-being activities throughout the year.  </a:t>
            </a:r>
          </a:p>
          <a:p>
            <a:r>
              <a:rPr lang="en-US" sz="1600" dirty="0">
                <a:solidFill>
                  <a:srgbClr val="000000"/>
                </a:solidFill>
                <a:latin typeface="+mn-lt"/>
              </a:rPr>
              <a:t> </a:t>
            </a:r>
          </a:p>
          <a:p>
            <a:r>
              <a:rPr lang="en-US" sz="1600" dirty="0">
                <a:solidFill>
                  <a:srgbClr val="000000"/>
                </a:solidFill>
                <a:latin typeface="+mn-lt"/>
              </a:rPr>
              <a:t>The program has levels of rewards that can add up to $400 cash in your paycheck, during the year. </a:t>
            </a:r>
            <a:br>
              <a:rPr lang="en-US" sz="1600" dirty="0">
                <a:solidFill>
                  <a:srgbClr val="000000"/>
                </a:solidFill>
                <a:latin typeface="+mn-lt"/>
              </a:rPr>
            </a:br>
            <a:endParaRPr lang="en-US" sz="1600" dirty="0">
              <a:solidFill>
                <a:srgbClr val="000000"/>
              </a:solidFill>
              <a:latin typeface="+mn-lt"/>
            </a:endParaRPr>
          </a:p>
          <a:p>
            <a:r>
              <a:rPr lang="en-US" sz="1600" dirty="0">
                <a:solidFill>
                  <a:srgbClr val="000000"/>
                </a:solidFill>
                <a:latin typeface="+mn-lt"/>
              </a:rPr>
              <a:t>If you haven’t yet connected with the program, download the Limeade app today. That’s where you’ll track your screenings and other activities. </a:t>
            </a:r>
          </a:p>
          <a:p>
            <a:r>
              <a:rPr lang="en-US" sz="1600" dirty="0">
                <a:solidFill>
                  <a:srgbClr val="000000"/>
                </a:solidFill>
                <a:latin typeface="+mn-lt"/>
              </a:rPr>
              <a:t> </a:t>
            </a:r>
          </a:p>
          <a:p>
            <a:r>
              <a:rPr lang="en-US" sz="1600" dirty="0">
                <a:solidFill>
                  <a:srgbClr val="000000"/>
                </a:solidFill>
                <a:latin typeface="+mn-lt"/>
              </a:rPr>
              <a:t>Please note that, according to the IRS, your rewards will be considered taxable income.  </a:t>
            </a:r>
          </a:p>
        </p:txBody>
      </p:sp>
    </p:spTree>
    <p:extLst>
      <p:ext uri="{BB962C8B-B14F-4D97-AF65-F5344CB8AC3E}">
        <p14:creationId xmlns:p14="http://schemas.microsoft.com/office/powerpoint/2010/main" val="1870241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solidFill>
                  <a:srgbClr val="000000"/>
                </a:solidFill>
                <a:latin typeface="+mn-lt"/>
              </a:rPr>
              <a:t>If you’d like to work out at a gym or take fitness classes, be sure to check out the fitness centers at the Downtown Pavilion, Commercial Avenue and Mills buildings. </a:t>
            </a:r>
            <a:br>
              <a:rPr lang="en-US" sz="1600" dirty="0">
                <a:solidFill>
                  <a:srgbClr val="000000"/>
                </a:solidFill>
                <a:latin typeface="+mn-lt"/>
              </a:rPr>
            </a:br>
            <a:endParaRPr lang="en-US" sz="1600" dirty="0">
              <a:solidFill>
                <a:srgbClr val="000000"/>
              </a:solidFill>
              <a:latin typeface="+mn-lt"/>
            </a:endParaRPr>
          </a:p>
          <a:p>
            <a:r>
              <a:rPr lang="en-US" sz="1600" dirty="0">
                <a:solidFill>
                  <a:srgbClr val="000000"/>
                </a:solidFill>
                <a:latin typeface="+mn-lt"/>
              </a:rPr>
              <a:t>You can use the equipment and free weights any time, plus register for classes at no charge! </a:t>
            </a:r>
          </a:p>
          <a:p>
            <a:endParaRPr lang="en-US" sz="1600" dirty="0">
              <a:solidFill>
                <a:srgbClr val="000000"/>
              </a:solidFill>
              <a:latin typeface="+mn-lt"/>
            </a:endParaRPr>
          </a:p>
          <a:p>
            <a:r>
              <a:rPr lang="en-US" sz="1600" dirty="0">
                <a:solidFill>
                  <a:srgbClr val="000000"/>
                </a:solidFill>
                <a:latin typeface="+mn-lt"/>
              </a:rPr>
              <a:t>See StarNet for a link to register for access to the centers and sign up for fitness classes. </a:t>
            </a:r>
          </a:p>
        </p:txBody>
      </p:sp>
    </p:spTree>
    <p:extLst>
      <p:ext uri="{BB962C8B-B14F-4D97-AF65-F5344CB8AC3E}">
        <p14:creationId xmlns:p14="http://schemas.microsoft.com/office/powerpoint/2010/main" val="141060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solidFill>
                  <a:srgbClr val="000000"/>
                </a:solidFill>
                <a:latin typeface="+mn-lt"/>
              </a:rPr>
              <a:t>Could you benefit from some free, one-on-one support to improve your health? </a:t>
            </a:r>
          </a:p>
          <a:p>
            <a:r>
              <a:rPr lang="en-US" sz="1600" dirty="0">
                <a:solidFill>
                  <a:srgbClr val="000000"/>
                </a:solidFill>
                <a:latin typeface="+mn-lt"/>
              </a:rPr>
              <a:t> </a:t>
            </a:r>
          </a:p>
          <a:p>
            <a:r>
              <a:rPr lang="en-US" sz="1600" dirty="0" err="1">
                <a:solidFill>
                  <a:srgbClr val="000000"/>
                </a:solidFill>
                <a:latin typeface="+mn-lt"/>
              </a:rPr>
              <a:t>Wellfocused</a:t>
            </a:r>
            <a:r>
              <a:rPr lang="en-US" sz="1600" dirty="0">
                <a:solidFill>
                  <a:srgbClr val="000000"/>
                </a:solidFill>
                <a:latin typeface="+mn-lt"/>
              </a:rPr>
              <a:t> offers coaching for a variety of health and wellness concerns, including nutrition and weight loss and many popular topics.  </a:t>
            </a:r>
          </a:p>
          <a:p>
            <a:r>
              <a:rPr lang="en-US" sz="1600" dirty="0">
                <a:solidFill>
                  <a:srgbClr val="000000"/>
                </a:solidFill>
                <a:latin typeface="+mn-lt"/>
              </a:rPr>
              <a:t> </a:t>
            </a:r>
          </a:p>
          <a:p>
            <a:r>
              <a:rPr lang="en-US" sz="1600" dirty="0">
                <a:solidFill>
                  <a:srgbClr val="000000"/>
                </a:solidFill>
                <a:latin typeface="+mn-lt"/>
              </a:rPr>
              <a:t>To connect with these services, visit </a:t>
            </a:r>
            <a:r>
              <a:rPr lang="en-US" sz="1600" dirty="0" err="1">
                <a:solidFill>
                  <a:srgbClr val="000000"/>
                </a:solidFill>
                <a:latin typeface="+mn-lt"/>
              </a:rPr>
              <a:t>StarNet</a:t>
            </a:r>
            <a:r>
              <a:rPr lang="en-US" sz="1600" dirty="0">
                <a:solidFill>
                  <a:srgbClr val="000000"/>
                </a:solidFill>
                <a:latin typeface="+mn-lt"/>
              </a:rPr>
              <a:t> or contact the </a:t>
            </a:r>
            <a:r>
              <a:rPr lang="en-US" sz="1600" dirty="0" err="1">
                <a:solidFill>
                  <a:srgbClr val="000000"/>
                </a:solidFill>
                <a:latin typeface="+mn-lt"/>
              </a:rPr>
              <a:t>Wellfocused</a:t>
            </a:r>
            <a:r>
              <a:rPr lang="en-US" sz="1600" dirty="0">
                <a:solidFill>
                  <a:srgbClr val="000000"/>
                </a:solidFill>
                <a:latin typeface="+mn-lt"/>
              </a:rPr>
              <a:t> team.  </a:t>
            </a:r>
          </a:p>
        </p:txBody>
      </p:sp>
    </p:spTree>
    <p:extLst>
      <p:ext uri="{BB962C8B-B14F-4D97-AF65-F5344CB8AC3E}">
        <p14:creationId xmlns:p14="http://schemas.microsoft.com/office/powerpoint/2010/main" val="29398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a:solidFill>
                  <a:srgbClr val="000000"/>
                </a:solidFill>
                <a:latin typeface="+mn-lt"/>
              </a:rPr>
              <a:t>The Employee Assistance Program, or EAP by Quest, offers you and your family eight free, confidential counseling sessions per benefit plan year. You can use their education tools and referral services to help manage emotional, behavioral and mental health concerns, as well as child and elder care, legal and financial challenges. </a:t>
            </a:r>
            <a:br>
              <a:rPr lang="en-US" sz="1600" dirty="0">
                <a:solidFill>
                  <a:srgbClr val="000000"/>
                </a:solidFill>
                <a:latin typeface="+mn-lt"/>
              </a:rPr>
            </a:br>
            <a:endParaRPr lang="en-US" sz="1600" dirty="0">
              <a:solidFill>
                <a:srgbClr val="000000"/>
              </a:solidFill>
              <a:latin typeface="+mn-lt"/>
            </a:endParaRPr>
          </a:p>
          <a:p>
            <a:r>
              <a:rPr lang="en-US" sz="1600" dirty="0">
                <a:solidFill>
                  <a:srgbClr val="000000"/>
                </a:solidFill>
                <a:latin typeface="+mn-lt"/>
              </a:rPr>
              <a:t>We also have a resilience coach available onsite, at no charge, a few times a week. Simply call or email for a confidential appointment. </a:t>
            </a:r>
          </a:p>
        </p:txBody>
      </p:sp>
    </p:spTree>
    <p:extLst>
      <p:ext uri="{BB962C8B-B14F-4D97-AF65-F5344CB8AC3E}">
        <p14:creationId xmlns:p14="http://schemas.microsoft.com/office/powerpoint/2010/main" val="3408851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pPr marL="0" marR="0" fontAlgn="base">
              <a:lnSpc>
                <a:spcPts val="1575"/>
              </a:lnSpc>
              <a:spcBef>
                <a:spcPts val="0"/>
              </a:spcBef>
              <a:spcAft>
                <a:spcPts val="1125"/>
              </a:spcAft>
            </a:pPr>
            <a:r>
              <a:rPr lang="en-US" sz="1600" dirty="0">
                <a:solidFill>
                  <a:srgbClr val="000000"/>
                </a:solidFill>
                <a:latin typeface="+mn-lt"/>
              </a:rPr>
              <a:t>And, if you’re looking for a longer-term relationship with a psychiatrist, you can connect with one online through </a:t>
            </a:r>
            <a:r>
              <a:rPr lang="en-US" sz="1600" dirty="0" err="1">
                <a:solidFill>
                  <a:srgbClr val="000000"/>
                </a:solidFill>
                <a:latin typeface="+mn-lt"/>
              </a:rPr>
              <a:t>Talkiatry</a:t>
            </a:r>
            <a:r>
              <a:rPr lang="en-US" sz="1600" dirty="0">
                <a:solidFill>
                  <a:srgbClr val="000000"/>
                </a:solidFill>
                <a:latin typeface="+mn-lt"/>
              </a:rPr>
              <a:t>, at discounted rates. They see patients ages 5 and older, offering services for children and adolescents, geriatric patients, addiction issues and more. What’s more, they can typically see patients within 5 days or less</a:t>
            </a:r>
            <a:r>
              <a:rPr lang="en-US" sz="1800" dirty="0">
                <a:effectLst/>
                <a:latin typeface="Arial" panose="020B0604020202020204" pitchFamily="34" charset="0"/>
                <a:ea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93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5950" y="473075"/>
            <a:ext cx="5770563" cy="3246438"/>
          </a:xfrm>
        </p:spPr>
      </p:sp>
      <p:sp>
        <p:nvSpPr>
          <p:cNvPr id="3" name="Notes Placeholder 2"/>
          <p:cNvSpPr>
            <a:spLocks noGrp="1"/>
          </p:cNvSpPr>
          <p:nvPr>
            <p:ph type="body" idx="1"/>
          </p:nvPr>
        </p:nvSpPr>
        <p:spPr/>
        <p:txBody>
          <a:bodyPr/>
          <a:lstStyle/>
          <a:p>
            <a:r>
              <a:rPr lang="en-US" sz="1600" dirty="0" err="1">
                <a:solidFill>
                  <a:srgbClr val="000000"/>
                </a:solidFill>
                <a:latin typeface="+mn-lt"/>
              </a:rPr>
              <a:t>PennCOBALT</a:t>
            </a:r>
            <a:r>
              <a:rPr lang="en-US" sz="1600" dirty="0">
                <a:solidFill>
                  <a:srgbClr val="000000"/>
                </a:solidFill>
                <a:latin typeface="+mn-lt"/>
              </a:rPr>
              <a:t>, Penn Medicine’s mental health platform, is another confidential resource that can help you find the right coping support for your mental and emotional well-being. </a:t>
            </a:r>
            <a:br>
              <a:rPr lang="en-US" sz="1600" dirty="0">
                <a:solidFill>
                  <a:srgbClr val="000000"/>
                </a:solidFill>
                <a:latin typeface="+mn-lt"/>
              </a:rPr>
            </a:br>
            <a:endParaRPr lang="en-US" sz="1600" dirty="0">
              <a:solidFill>
                <a:srgbClr val="000000"/>
              </a:solidFill>
              <a:latin typeface="+mn-lt"/>
            </a:endParaRPr>
          </a:p>
          <a:p>
            <a:r>
              <a:rPr lang="en-US" sz="1600" dirty="0">
                <a:solidFill>
                  <a:srgbClr val="000000"/>
                </a:solidFill>
                <a:latin typeface="+mn-lt"/>
              </a:rPr>
              <a:t>Visit </a:t>
            </a:r>
            <a:r>
              <a:rPr lang="en-US" sz="1600" dirty="0" err="1">
                <a:solidFill>
                  <a:srgbClr val="000000"/>
                </a:solidFill>
                <a:latin typeface="+mn-lt"/>
              </a:rPr>
              <a:t>penncobalt.com</a:t>
            </a:r>
            <a:r>
              <a:rPr lang="en-US" sz="1600" dirty="0">
                <a:solidFill>
                  <a:srgbClr val="000000"/>
                </a:solidFill>
                <a:latin typeface="+mn-lt"/>
              </a:rPr>
              <a:t> to find a wealth of free and discounted resources such as therapy, a medication prescriber, group sessions, wellness coaching, spiritual support and help in a crisis</a:t>
            </a:r>
            <a:r>
              <a:rPr lang="en-US" sz="1800" dirty="0">
                <a:solidFill>
                  <a:srgbClr val="000000"/>
                </a:solidFill>
                <a:effectLst/>
                <a:latin typeface="Arial" panose="020B0604020202020204" pitchFamily="34" charset="0"/>
                <a:ea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8500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C2E2A958-6DF0-8DE0-849D-D99010DBE13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36193" b="36024"/>
          <a:stretch/>
        </p:blipFill>
        <p:spPr>
          <a:xfrm>
            <a:off x="472310" y="500029"/>
            <a:ext cx="3448972" cy="532358"/>
          </a:xfrm>
          <a:prstGeom prst="rect">
            <a:avLst/>
          </a:prstGeom>
        </p:spPr>
      </p:pic>
    </p:spTree>
    <p:extLst>
      <p:ext uri="{BB962C8B-B14F-4D97-AF65-F5344CB8AC3E}">
        <p14:creationId xmlns:p14="http://schemas.microsoft.com/office/powerpoint/2010/main" val="382602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01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67667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4137158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159463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3266975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721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298438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85679"/>
          <a:stretch/>
        </p:blipFill>
        <p:spPr>
          <a:xfrm>
            <a:off x="605367" y="528365"/>
            <a:ext cx="3154870" cy="548456"/>
          </a:xfrm>
          <a:prstGeom prst="rect">
            <a:avLst/>
          </a:prstGeom>
        </p:spPr>
      </p:pic>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449238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78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16760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488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015649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233304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solidFill>
                  <a:schemeClr val="tx2"/>
                </a:solidFill>
              </a:defRPr>
            </a:lvl1pPr>
          </a:lstStyle>
          <a:p>
            <a:pPr lvl="0"/>
            <a:r>
              <a:rPr lang="en-US" altLang="en-US" dirty="0"/>
              <a:t>Click to edit Master title style</a:t>
            </a:r>
          </a:p>
        </p:txBody>
      </p:sp>
    </p:spTree>
    <p:extLst>
      <p:ext uri="{BB962C8B-B14F-4D97-AF65-F5344CB8AC3E}">
        <p14:creationId xmlns:p14="http://schemas.microsoft.com/office/powerpoint/2010/main" val="4144027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87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4" name="Picture 13">
            <a:extLst>
              <a:ext uri="{FF2B5EF4-FFF2-40B4-BE49-F238E27FC236}">
                <a16:creationId xmlns:a16="http://schemas.microsoft.com/office/drawing/2014/main" id="{81A97D23-F7C6-B046-ADCC-F1ACD792B1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85679"/>
          <a:stretch/>
        </p:blipFill>
        <p:spPr>
          <a:xfrm>
            <a:off x="4306868" y="3084953"/>
            <a:ext cx="3154870" cy="548456"/>
          </a:xfrm>
          <a:prstGeom prst="rect">
            <a:avLst/>
          </a:prstGeom>
        </p:spPr>
      </p:pic>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439683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259214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401635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936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B4F123-30EB-A440-BB44-9D7F067693BF}"/>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id="{2CBED2D5-3D21-F846-9AB1-F18C83362D57}"/>
              </a:ext>
            </a:extLst>
          </p:cNvPr>
          <p:cNvSpPr/>
          <p:nvPr userDrawn="1"/>
        </p:nvSpPr>
        <p:spPr bwMode="auto">
          <a:xfrm>
            <a:off x="4272325" y="0"/>
            <a:ext cx="7919676"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697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lvl1pPr>
          </a:lstStyle>
          <a:p>
            <a:pPr lvl="0"/>
            <a:r>
              <a:rPr lang="en-US" altLang="en-US" dirty="0"/>
              <a:t>Click to edit Master title style</a:t>
            </a:r>
          </a:p>
        </p:txBody>
      </p:sp>
    </p:spTree>
    <p:extLst>
      <p:ext uri="{BB962C8B-B14F-4D97-AF65-F5344CB8AC3E}">
        <p14:creationId xmlns:p14="http://schemas.microsoft.com/office/powerpoint/2010/main" val="7149060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6" name="Picture 5" descr="A blue background with a few lines&#10;&#10;Description automatically generated">
            <a:extLst>
              <a:ext uri="{FF2B5EF4-FFF2-40B4-BE49-F238E27FC236}">
                <a16:creationId xmlns:a16="http://schemas.microsoft.com/office/drawing/2014/main" id="{7642D912-999D-96F9-5E7E-4FF4E179CEF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49931" y="0"/>
            <a:ext cx="7842070" cy="6858000"/>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 name="Title 1">
            <a:extLst>
              <a:ext uri="{FF2B5EF4-FFF2-40B4-BE49-F238E27FC236}">
                <a16:creationId xmlns:a16="http://schemas.microsoft.com/office/drawing/2014/main" id="{A0C13092-8DB7-0B4F-ABD0-D6BD93629201}"/>
              </a:ext>
            </a:extLst>
          </p:cNvPr>
          <p:cNvSpPr>
            <a:spLocks noGrp="1"/>
          </p:cNvSpPr>
          <p:nvPr>
            <p:ph type="title" hasCustomPrompt="1"/>
          </p:nvPr>
        </p:nvSpPr>
        <p:spPr>
          <a:xfrm>
            <a:off x="4901133" y="3198167"/>
            <a:ext cx="6662057" cy="461665"/>
          </a:xfrm>
        </p:spPr>
        <p:txBody>
          <a:bodyPr anchor="ctr" anchorCtr="0"/>
          <a:lstStyle>
            <a:lvl1pPr>
              <a:defRPr>
                <a:solidFill>
                  <a:schemeClr val="bg1"/>
                </a:solidFill>
              </a:defRPr>
            </a:lvl1pPr>
          </a:lstStyle>
          <a:p>
            <a:r>
              <a:rPr lang="en-US" dirty="0"/>
              <a:t>Section Divider Title</a:t>
            </a:r>
          </a:p>
        </p:txBody>
      </p:sp>
      <p:sp>
        <p:nvSpPr>
          <p:cNvPr id="17" name="Rectangle 16">
            <a:extLst>
              <a:ext uri="{FF2B5EF4-FFF2-40B4-BE49-F238E27FC236}">
                <a16:creationId xmlns:a16="http://schemas.microsoft.com/office/drawing/2014/main" id="{206BB0AF-9056-B849-8AE6-C1E1BBA3E300}"/>
              </a:ext>
            </a:extLst>
          </p:cNvPr>
          <p:cNvSpPr/>
          <p:nvPr userDrawn="1"/>
        </p:nvSpPr>
        <p:spPr bwMode="auto">
          <a:xfrm>
            <a:off x="3626864" y="6071937"/>
            <a:ext cx="672419" cy="18876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1F111A79-FA5C-6C4A-9F3B-44ACE4907DA5}"/>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F59BD90C-2B1D-CE42-B14E-DB6FD23D2123}"/>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3" name="Picture 2">
            <a:extLst>
              <a:ext uri="{FF2B5EF4-FFF2-40B4-BE49-F238E27FC236}">
                <a16:creationId xmlns:a16="http://schemas.microsoft.com/office/drawing/2014/main" id="{2EC26526-11C4-C47F-FEA3-1D4963F6C0F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352822"/>
            <a:ext cx="4305300" cy="5049589"/>
          </a:xfrm>
          <a:prstGeom prst="rect">
            <a:avLst/>
          </a:prstGeom>
        </p:spPr>
      </p:pic>
      <p:sp>
        <p:nvSpPr>
          <p:cNvPr id="5" name="TextBox 4">
            <a:extLst>
              <a:ext uri="{FF2B5EF4-FFF2-40B4-BE49-F238E27FC236}">
                <a16:creationId xmlns:a16="http://schemas.microsoft.com/office/drawing/2014/main" id="{0386A70C-4C07-4B5C-C497-8B3A9C53654C}"/>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extLst>
      <p:ext uri="{BB962C8B-B14F-4D97-AF65-F5344CB8AC3E}">
        <p14:creationId xmlns:p14="http://schemas.microsoft.com/office/powerpoint/2010/main" val="16014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841385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Tree>
    <p:extLst>
      <p:ext uri="{BB962C8B-B14F-4D97-AF65-F5344CB8AC3E}">
        <p14:creationId xmlns:p14="http://schemas.microsoft.com/office/powerpoint/2010/main" val="2092505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706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4FB8CB7B-8152-0648-B114-B5B4E499E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85" y="2825040"/>
            <a:ext cx="3227873" cy="691085"/>
          </a:xfrm>
          <a:prstGeom prst="rect">
            <a:avLst/>
          </a:prstGeom>
        </p:spPr>
      </p:pic>
    </p:spTree>
    <p:extLst>
      <p:ext uri="{BB962C8B-B14F-4D97-AF65-F5344CB8AC3E}">
        <p14:creationId xmlns:p14="http://schemas.microsoft.com/office/powerpoint/2010/main" val="1006016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grpSp>
        <p:nvGrpSpPr>
          <p:cNvPr id="5" name="Group 98"/>
          <p:cNvGrpSpPr>
            <a:grpSpLocks/>
          </p:cNvGrpSpPr>
          <p:nvPr userDrawn="1"/>
        </p:nvGrpSpPr>
        <p:grpSpPr bwMode="auto">
          <a:xfrm>
            <a:off x="0" y="0"/>
            <a:ext cx="11785600" cy="6858000"/>
            <a:chOff x="0" y="0"/>
            <a:chExt cx="5568" cy="4320"/>
          </a:xfrm>
        </p:grpSpPr>
        <p:pic>
          <p:nvPicPr>
            <p:cNvPr id="6" name="Picture 85" descr="Penn_Medicine_color_xtra_sm"/>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792" y="3858"/>
              <a:ext cx="1776"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pic>
          <p:nvPicPr>
            <p:cNvPr id="8" name="Picture 97" descr="blue-gradient"/>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36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0" name="Rectangle 2"/>
          <p:cNvSpPr>
            <a:spLocks noGrp="1" noChangeArrowheads="1"/>
          </p:cNvSpPr>
          <p:nvPr>
            <p:ph type="subTitle" sz="quarter" idx="1"/>
          </p:nvPr>
        </p:nvSpPr>
        <p:spPr>
          <a:xfrm>
            <a:off x="980018" y="2508250"/>
            <a:ext cx="10068983" cy="547688"/>
          </a:xfrm>
        </p:spPr>
        <p:txBody>
          <a:bodyPr/>
          <a:lstStyle>
            <a:lvl1pPr marL="228600" indent="0">
              <a:buFont typeface="Wingdings" panose="05000000000000000000" pitchFamily="2" charset="2"/>
              <a:buNone/>
              <a:defRPr sz="2300">
                <a:solidFill>
                  <a:schemeClr val="tx1"/>
                </a:solidFill>
              </a:defRPr>
            </a:lvl1pPr>
          </a:lstStyle>
          <a:p>
            <a:pPr lvl="0"/>
            <a:r>
              <a:rPr lang="en-US" altLang="en-US" noProof="0"/>
              <a:t>Click to edit Master subtitle style</a:t>
            </a:r>
          </a:p>
        </p:txBody>
      </p:sp>
      <p:sp>
        <p:nvSpPr>
          <p:cNvPr id="2051" name="Rectangle 3"/>
          <p:cNvSpPr>
            <a:spLocks noGrp="1" noChangeArrowheads="1"/>
          </p:cNvSpPr>
          <p:nvPr>
            <p:ph type="ctrTitle" sz="quarter"/>
          </p:nvPr>
        </p:nvSpPr>
        <p:spPr>
          <a:xfrm>
            <a:off x="980018" y="1890714"/>
            <a:ext cx="10068983" cy="542925"/>
          </a:xfrm>
        </p:spPr>
        <p:txBody>
          <a:bodyPr anchor="ctr"/>
          <a:lstStyle>
            <a:lvl1pPr>
              <a:defRPr/>
            </a:lvl1pPr>
          </a:lstStyle>
          <a:p>
            <a:pPr lvl="0"/>
            <a:r>
              <a:rPr lang="en-US" altLang="en-US" noProof="0"/>
              <a:t>Click to edit Master title style</a:t>
            </a:r>
          </a:p>
        </p:txBody>
      </p:sp>
    </p:spTree>
    <p:extLst>
      <p:ext uri="{BB962C8B-B14F-4D97-AF65-F5344CB8AC3E}">
        <p14:creationId xmlns:p14="http://schemas.microsoft.com/office/powerpoint/2010/main" val="1316976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82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56653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587217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7" y="82550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5551" y="825501"/>
            <a:ext cx="511598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83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938540"/>
            <a:ext cx="5158316"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938540"/>
            <a:ext cx="5183717"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017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6186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5368" y="1124081"/>
            <a:ext cx="5115984"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5551" y="1124081"/>
            <a:ext cx="5374393" cy="1743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AC56170B-6943-F84C-A7CF-C98CC69F19FC}"/>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lvl1pPr>
          </a:lstStyle>
          <a:p>
            <a:pPr lvl="0"/>
            <a:r>
              <a:rPr lang="en-US" altLang="en-US" dirty="0"/>
              <a:t>Click to edit Master title style</a:t>
            </a:r>
          </a:p>
        </p:txBody>
      </p:sp>
    </p:spTree>
    <p:extLst>
      <p:ext uri="{BB962C8B-B14F-4D97-AF65-F5344CB8AC3E}">
        <p14:creationId xmlns:p14="http://schemas.microsoft.com/office/powerpoint/2010/main" val="1982546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560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2310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74099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6896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4434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797862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460380" y="825501"/>
            <a:ext cx="7961154" cy="17430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9629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67" y="90489"/>
            <a:ext cx="2838451"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64247" y="90489"/>
            <a:ext cx="2359620" cy="24780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4881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5367" y="1173430"/>
            <a:ext cx="535689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5368" y="1739965"/>
            <a:ext cx="5356892"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0171" y="1173430"/>
            <a:ext cx="5409773" cy="5665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0171" y="1739965"/>
            <a:ext cx="5409773" cy="1756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D98137F-E053-8749-A48F-5E7A87B94F8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lvl1pPr>
          </a:lstStyle>
          <a:p>
            <a:pPr lvl="0"/>
            <a:r>
              <a:rPr lang="en-US" altLang="en-US" dirty="0"/>
              <a:t>Click to edit Master title style</a:t>
            </a:r>
          </a:p>
        </p:txBody>
      </p:sp>
    </p:spTree>
    <p:extLst>
      <p:ext uri="{BB962C8B-B14F-4D97-AF65-F5344CB8AC3E}">
        <p14:creationId xmlns:p14="http://schemas.microsoft.com/office/powerpoint/2010/main" val="238672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F67A72FA-85E0-1C47-93C3-EB1CF1E07A7A}"/>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b="1"/>
            </a:lvl1pPr>
          </a:lstStyle>
          <a:p>
            <a:pPr lvl="0"/>
            <a:r>
              <a:rPr lang="en-US" altLang="en-US" dirty="0"/>
              <a:t>Click to edit Master title style</a:t>
            </a:r>
          </a:p>
        </p:txBody>
      </p:sp>
    </p:spTree>
    <p:extLst>
      <p:ext uri="{BB962C8B-B14F-4D97-AF65-F5344CB8AC3E}">
        <p14:creationId xmlns:p14="http://schemas.microsoft.com/office/powerpoint/2010/main" val="375343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4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15" name="Rectangle 14">
            <a:extLst>
              <a:ext uri="{FF2B5EF4-FFF2-40B4-BE49-F238E27FC236}">
                <a16:creationId xmlns:a16="http://schemas.microsoft.com/office/drawing/2014/main" id="{A2562E6E-14D8-0F44-A50D-BEB5AA05E94A}"/>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D07A041C-85C9-D44B-987A-C8542A9F68E4}"/>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4E4D422F-FE44-674C-AF4F-23C21B48453C}"/>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5F87DA0F-8041-DB4E-818B-D170DFA1CCEB}"/>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2" name="Picture 1" descr="A close-up of a logo&#10;&#10;Description automatically generated">
            <a:extLst>
              <a:ext uri="{FF2B5EF4-FFF2-40B4-BE49-F238E27FC236}">
                <a16:creationId xmlns:a16="http://schemas.microsoft.com/office/drawing/2014/main" id="{3C116B6A-7CD7-4DF6-D1DF-0689ED1481C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36193" b="36024"/>
          <a:stretch/>
        </p:blipFill>
        <p:spPr>
          <a:xfrm>
            <a:off x="4008144" y="2792361"/>
            <a:ext cx="4174965" cy="644417"/>
          </a:xfrm>
          <a:prstGeom prst="rect">
            <a:avLst/>
          </a:prstGeom>
        </p:spPr>
      </p:pic>
    </p:spTree>
    <p:extLst>
      <p:ext uri="{BB962C8B-B14F-4D97-AF65-F5344CB8AC3E}">
        <p14:creationId xmlns:p14="http://schemas.microsoft.com/office/powerpoint/2010/main" val="3073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880EE0F-8936-034F-832B-8042B5D72D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2287" y="365885"/>
            <a:ext cx="4418390" cy="5049589"/>
          </a:xfrm>
          <a:prstGeom prst="rect">
            <a:avLst/>
          </a:prstGeom>
        </p:spPr>
      </p:pic>
      <p:sp>
        <p:nvSpPr>
          <p:cNvPr id="4" name="Rectangle 5">
            <a:extLst>
              <a:ext uri="{FF2B5EF4-FFF2-40B4-BE49-F238E27FC236}">
                <a16:creationId xmlns:a16="http://schemas.microsoft.com/office/drawing/2014/main" id="{378EF57C-0683-8E48-AE13-6590CF43DEB6}"/>
              </a:ext>
            </a:extLst>
          </p:cNvPr>
          <p:cNvSpPr>
            <a:spLocks noChangeArrowheads="1"/>
          </p:cNvSpPr>
          <p:nvPr userDrawn="1"/>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2051" name="Rectangle 3"/>
          <p:cNvSpPr>
            <a:spLocks noGrp="1" noChangeArrowheads="1"/>
          </p:cNvSpPr>
          <p:nvPr>
            <p:ph type="ctrTitle" sz="quarter" hasCustomPrompt="1"/>
          </p:nvPr>
        </p:nvSpPr>
        <p:spPr>
          <a:xfrm>
            <a:off x="603505" y="3284439"/>
            <a:ext cx="10966453" cy="461665"/>
          </a:xfrm>
        </p:spPr>
        <p:txBody>
          <a:bodyPr anchor="t" anchorCtr="0">
            <a:spAutoFit/>
          </a:bodyPr>
          <a:lstStyle>
            <a:lvl1pPr>
              <a:defRPr/>
            </a:lvl1pPr>
          </a:lstStyle>
          <a:p>
            <a:pPr lvl="0"/>
            <a:r>
              <a:rPr lang="en-US" altLang="en-US" noProof="0" dirty="0"/>
              <a:t>Click to Edit Title of Presentation</a:t>
            </a:r>
          </a:p>
        </p:txBody>
      </p:sp>
      <p:sp>
        <p:nvSpPr>
          <p:cNvPr id="20" name="Text Placeholder 19">
            <a:extLst>
              <a:ext uri="{FF2B5EF4-FFF2-40B4-BE49-F238E27FC236}">
                <a16:creationId xmlns:a16="http://schemas.microsoft.com/office/drawing/2014/main" id="{9B669413-AA1F-7B48-9EF7-51410D7110E3}"/>
              </a:ext>
            </a:extLst>
          </p:cNvPr>
          <p:cNvSpPr>
            <a:spLocks noGrp="1"/>
          </p:cNvSpPr>
          <p:nvPr>
            <p:ph type="body" sz="quarter" idx="10" hasCustomPrompt="1"/>
          </p:nvPr>
        </p:nvSpPr>
        <p:spPr>
          <a:xfrm>
            <a:off x="603504" y="2976470"/>
            <a:ext cx="10966453" cy="242039"/>
          </a:xfrm>
        </p:spPr>
        <p:txBody>
          <a:bodyPr tIns="0" bIns="0">
            <a:noAutofit/>
          </a:bodyPr>
          <a:lstStyle>
            <a:lvl1pPr marL="0" indent="0">
              <a:buNone/>
              <a:defRPr sz="1600" spc="300">
                <a:solidFill>
                  <a:schemeClr val="tx2"/>
                </a:solidFill>
              </a:defRPr>
            </a:lvl1pPr>
          </a:lstStyle>
          <a:p>
            <a:pPr lvl="0"/>
            <a:r>
              <a:rPr lang="en-US" dirty="0"/>
              <a:t>CLICK TO ADD DEPARTMENT OR SERVICE LINE</a:t>
            </a:r>
          </a:p>
          <a:p>
            <a:pPr lvl="0"/>
            <a:endParaRPr lang="en-US" dirty="0"/>
          </a:p>
        </p:txBody>
      </p:sp>
      <p:sp>
        <p:nvSpPr>
          <p:cNvPr id="22" name="Text Placeholder 21">
            <a:extLst>
              <a:ext uri="{FF2B5EF4-FFF2-40B4-BE49-F238E27FC236}">
                <a16:creationId xmlns:a16="http://schemas.microsoft.com/office/drawing/2014/main" id="{7D9F7EEA-6ACC-AA4C-B098-6FCE8583AAFF}"/>
              </a:ext>
            </a:extLst>
          </p:cNvPr>
          <p:cNvSpPr>
            <a:spLocks noGrp="1"/>
          </p:cNvSpPr>
          <p:nvPr>
            <p:ph type="body" sz="quarter" idx="11" hasCustomPrompt="1"/>
          </p:nvPr>
        </p:nvSpPr>
        <p:spPr>
          <a:xfrm>
            <a:off x="603250" y="4746216"/>
            <a:ext cx="10966450" cy="456535"/>
          </a:xfrm>
        </p:spPr>
        <p:txBody>
          <a:bodyPr tIns="0" bIns="0" anchor="b" anchorCtr="0"/>
          <a:lstStyle>
            <a:lvl1pPr marL="0" indent="0">
              <a:spcBef>
                <a:spcPts val="100"/>
              </a:spcBef>
              <a:spcAft>
                <a:spcPts val="100"/>
              </a:spcAft>
              <a:buFontTx/>
              <a:buNone/>
              <a:defRPr sz="1400" b="0">
                <a:solidFill>
                  <a:schemeClr val="bg1">
                    <a:lumMod val="50000"/>
                  </a:schemeClr>
                </a:solidFill>
              </a:defRPr>
            </a:lvl1pPr>
          </a:lstStyle>
          <a:p>
            <a:pPr lvl="0"/>
            <a:r>
              <a:rPr lang="en-US" dirty="0"/>
              <a:t>Presenter Name</a:t>
            </a:r>
          </a:p>
          <a:p>
            <a:pPr lvl="0"/>
            <a:r>
              <a:rPr lang="en-US" dirty="0"/>
              <a:t>Title</a:t>
            </a:r>
          </a:p>
        </p:txBody>
      </p:sp>
      <p:sp>
        <p:nvSpPr>
          <p:cNvPr id="25" name="Content Placeholder 24">
            <a:extLst>
              <a:ext uri="{FF2B5EF4-FFF2-40B4-BE49-F238E27FC236}">
                <a16:creationId xmlns:a16="http://schemas.microsoft.com/office/drawing/2014/main" id="{82640247-F5C8-854C-BFF2-F15A2B477F95}"/>
              </a:ext>
            </a:extLst>
          </p:cNvPr>
          <p:cNvSpPr>
            <a:spLocks noGrp="1"/>
          </p:cNvSpPr>
          <p:nvPr>
            <p:ph sz="quarter" idx="12" hasCustomPrompt="1"/>
          </p:nvPr>
        </p:nvSpPr>
        <p:spPr>
          <a:xfrm>
            <a:off x="603250" y="5546598"/>
            <a:ext cx="10966450" cy="213551"/>
          </a:xfrm>
        </p:spPr>
        <p:txBody>
          <a:bodyPr tIns="0" bIns="0" anchor="t" anchorCtr="0">
            <a:noAutofit/>
          </a:bodyPr>
          <a:lstStyle>
            <a:lvl1pPr marL="0" indent="0">
              <a:buFontTx/>
              <a:buNone/>
              <a:defRPr sz="1600"/>
            </a:lvl1pPr>
          </a:lstStyle>
          <a:p>
            <a:pPr lvl="0"/>
            <a:r>
              <a:rPr lang="en-US" dirty="0"/>
              <a:t>Month XX,2018</a:t>
            </a:r>
          </a:p>
        </p:txBody>
      </p:sp>
      <p:sp>
        <p:nvSpPr>
          <p:cNvPr id="35" name="Rectangle 34">
            <a:extLst>
              <a:ext uri="{FF2B5EF4-FFF2-40B4-BE49-F238E27FC236}">
                <a16:creationId xmlns:a16="http://schemas.microsoft.com/office/drawing/2014/main" id="{203563FC-0F09-0C4F-A98D-09A9A087BFFD}"/>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C4A80AC-0EE5-CE49-AC50-371B0BCEE030}"/>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7" name="Rectangle 36">
            <a:extLst>
              <a:ext uri="{FF2B5EF4-FFF2-40B4-BE49-F238E27FC236}">
                <a16:creationId xmlns:a16="http://schemas.microsoft.com/office/drawing/2014/main" id="{E6EA6F35-CA1B-A642-9824-3B515D1BF591}"/>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69B4247E-C5F1-3A4E-B4C6-26DD2EAF81A6}"/>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5" name="Picture 14">
            <a:extLst>
              <a:ext uri="{FF2B5EF4-FFF2-40B4-BE49-F238E27FC236}">
                <a16:creationId xmlns:a16="http://schemas.microsoft.com/office/drawing/2014/main" id="{10E1704A-7AFD-AC4E-9A94-055B79AB812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3250" y="528365"/>
            <a:ext cx="3227873" cy="691085"/>
          </a:xfrm>
          <a:prstGeom prst="rect">
            <a:avLst/>
          </a:prstGeom>
        </p:spPr>
      </p:pic>
    </p:spTree>
    <p:extLst>
      <p:ext uri="{BB962C8B-B14F-4D97-AF65-F5344CB8AC3E}">
        <p14:creationId xmlns:p14="http://schemas.microsoft.com/office/powerpoint/2010/main" val="257159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5.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5.emf"/><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15397" y="6522624"/>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rgbClr val="326A8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4" name="Picture 3" descr="A close-up of a logo&#10;&#10;Description automatically generated">
            <a:extLst>
              <a:ext uri="{FF2B5EF4-FFF2-40B4-BE49-F238E27FC236}">
                <a16:creationId xmlns:a16="http://schemas.microsoft.com/office/drawing/2014/main" id="{8418CD17-090E-7F1D-97CE-15E0E7DBDBAA}"/>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t="36193" b="36024"/>
          <a:stretch/>
        </p:blipFill>
        <p:spPr>
          <a:xfrm>
            <a:off x="9282013" y="6360055"/>
            <a:ext cx="2145742" cy="331201"/>
          </a:xfrm>
          <a:prstGeom prst="rect">
            <a:avLst/>
          </a:prstGeom>
        </p:spPr>
      </p:pic>
      <p:sp>
        <p:nvSpPr>
          <p:cNvPr id="3" name="TextBox 2">
            <a:extLst>
              <a:ext uri="{FF2B5EF4-FFF2-40B4-BE49-F238E27FC236}">
                <a16:creationId xmlns:a16="http://schemas.microsoft.com/office/drawing/2014/main" id="{E5D3C9AA-AB4D-E6D4-1814-F4B02BA4A3F8}"/>
              </a:ext>
            </a:extLst>
          </p:cNvPr>
          <p:cNvSpPr txBox="1"/>
          <p:nvPr userDrawn="1"/>
        </p:nvSpPr>
        <p:spPr bwMode="auto">
          <a:xfrm>
            <a:off x="605367" y="6426182"/>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 id="2147483663" r:id="rId4"/>
    <p:sldLayoutId id="2147483664" r:id="rId5"/>
    <p:sldLayoutId id="2147483665" r:id="rId6"/>
    <p:sldLayoutId id="2147483666" r:id="rId7"/>
    <p:sldLayoutId id="2147483672"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Tree>
    <p:extLst>
      <p:ext uri="{BB962C8B-B14F-4D97-AF65-F5344CB8AC3E}">
        <p14:creationId xmlns:p14="http://schemas.microsoft.com/office/powerpoint/2010/main" val="229796194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69963" rtl="0" eaLnBrk="0" fontAlgn="base" hangingPunct="0">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5B4467E9-E984-A945-AC32-61228A8C1F5F}" type="slidenum">
              <a:rPr lang="en-US" altLang="en-US" sz="1200" b="0" smtClean="0">
                <a:solidFill>
                  <a:schemeClr val="bg1">
                    <a:lumMod val="65000"/>
                  </a:schemeClr>
                </a:solidFill>
                <a:latin typeface="Arial" panose="020B0604020202020204" pitchFamily="34" charset="0"/>
                <a:cs typeface="Arial" panose="020B0604020202020204" pitchFamily="34" charset="0"/>
              </a:rPr>
              <a:pPr algn="r">
                <a:defRPr/>
              </a:pPr>
              <a:t>‹#›</a:t>
            </a:fld>
            <a:endParaRPr lang="en-US" altLang="en-US" sz="1200" b="0">
              <a:solidFill>
                <a:schemeClr val="bg1">
                  <a:lumMod val="65000"/>
                </a:schemeClr>
              </a:solidFill>
              <a:latin typeface="Arial" panose="020B0604020202020204" pitchFamily="34" charset="0"/>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US" altLang="en-US" dirty="0"/>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pic>
        <p:nvPicPr>
          <p:cNvPr id="15" name="Picture 14">
            <a:extLst>
              <a:ext uri="{FF2B5EF4-FFF2-40B4-BE49-F238E27FC236}">
                <a16:creationId xmlns:a16="http://schemas.microsoft.com/office/drawing/2014/main" id="{2E2E0A31-819C-9143-859F-CC5CDD40C926}"/>
              </a:ext>
            </a:extLst>
          </p:cNvPr>
          <p:cNvPicPr>
            <a:picLocks noChangeAspect="1"/>
          </p:cNvPicPr>
          <p:nvPr userDrawn="1"/>
        </p:nvPicPr>
        <p:blipFill rotWithShape="1">
          <a:blip r:embed="rId11" cstate="email">
            <a:extLst>
              <a:ext uri="{28A0092B-C50C-407E-A947-70E740481C1C}">
                <a14:useLocalDpi xmlns:a14="http://schemas.microsoft.com/office/drawing/2010/main"/>
              </a:ext>
            </a:extLst>
          </a:blip>
          <a:srcRect b="85679"/>
          <a:stretch/>
        </p:blipFill>
        <p:spPr>
          <a:xfrm>
            <a:off x="9709391" y="6412091"/>
            <a:ext cx="1902387" cy="330719"/>
          </a:xfrm>
          <a:prstGeom prst="rect">
            <a:avLst/>
          </a:prstGeom>
        </p:spPr>
      </p:pic>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anose="020B0604020202020204" pitchFamily="34" charset="0"/>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286309044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txStyles>
    <p:titleStyle>
      <a:lvl1pPr algn="l" defTabSz="969963" rtl="0" eaLnBrk="1" fontAlgn="base" hangingPunct="1">
        <a:spcBef>
          <a:spcPct val="0"/>
        </a:spcBef>
        <a:spcAft>
          <a:spcPct val="0"/>
        </a:spcAft>
        <a:defRPr sz="3000" b="0" i="0" kern="1200">
          <a:solidFill>
            <a:schemeClr val="tx1"/>
          </a:solidFill>
          <a:latin typeface="Arial" panose="020B0604020202020204" pitchFamily="34" charset="0"/>
          <a:ea typeface="+mj-ea"/>
          <a:cs typeface="Arial" panose="020B0604020202020204" pitchFamily="34" charset="0"/>
        </a:defRPr>
      </a:lvl1pPr>
      <a:lvl2pPr algn="l" defTabSz="969963" rtl="0" eaLnBrk="1" fontAlgn="base" hangingPunct="1">
        <a:spcBef>
          <a:spcPct val="0"/>
        </a:spcBef>
        <a:spcAft>
          <a:spcPct val="0"/>
        </a:spcAft>
        <a:defRPr sz="3200" b="1">
          <a:solidFill>
            <a:srgbClr val="AA2B3E"/>
          </a:solidFill>
          <a:latin typeface="Arial" panose="020B0604020202020204" pitchFamily="34" charset="0"/>
        </a:defRPr>
      </a:lvl2pPr>
      <a:lvl3pPr algn="l" defTabSz="969963" rtl="0" eaLnBrk="1" fontAlgn="base" hangingPunct="1">
        <a:spcBef>
          <a:spcPct val="0"/>
        </a:spcBef>
        <a:spcAft>
          <a:spcPct val="0"/>
        </a:spcAft>
        <a:defRPr sz="3200" b="1">
          <a:solidFill>
            <a:srgbClr val="AA2B3E"/>
          </a:solidFill>
          <a:latin typeface="Arial" panose="020B0604020202020204" pitchFamily="34" charset="0"/>
        </a:defRPr>
      </a:lvl3pPr>
      <a:lvl4pPr algn="l" defTabSz="969963" rtl="0" eaLnBrk="1" fontAlgn="base" hangingPunct="1">
        <a:spcBef>
          <a:spcPct val="0"/>
        </a:spcBef>
        <a:spcAft>
          <a:spcPct val="0"/>
        </a:spcAft>
        <a:defRPr sz="3200" b="1">
          <a:solidFill>
            <a:srgbClr val="AA2B3E"/>
          </a:solidFill>
          <a:latin typeface="Arial" panose="020B0604020202020204" pitchFamily="34" charset="0"/>
        </a:defRPr>
      </a:lvl4pPr>
      <a:lvl5pPr algn="l" defTabSz="969963" rtl="0" eaLnBrk="1" fontAlgn="base" hangingPunct="1">
        <a:spcBef>
          <a:spcPct val="0"/>
        </a:spcBef>
        <a:spcAft>
          <a:spcPct val="0"/>
        </a:spcAft>
        <a:defRPr sz="3200" b="1">
          <a:solidFill>
            <a:srgbClr val="AA2B3E"/>
          </a:solidFill>
          <a:latin typeface="Arial" panose="020B0604020202020204" pitchFamily="34" charset="0"/>
        </a:defRPr>
      </a:lvl5pPr>
      <a:lvl6pPr marL="457200" algn="l" defTabSz="969963" rtl="0" eaLnBrk="1" fontAlgn="base" hangingPunct="1">
        <a:spcBef>
          <a:spcPct val="0"/>
        </a:spcBef>
        <a:spcAft>
          <a:spcPct val="0"/>
        </a:spcAft>
        <a:defRPr sz="3200" b="1">
          <a:solidFill>
            <a:srgbClr val="AA2B3E"/>
          </a:solidFill>
          <a:latin typeface="Arial" panose="020B0604020202020204" pitchFamily="34" charset="0"/>
        </a:defRPr>
      </a:lvl6pPr>
      <a:lvl7pPr marL="914400" algn="l" defTabSz="969963" rtl="0" eaLnBrk="1" fontAlgn="base" hangingPunct="1">
        <a:spcBef>
          <a:spcPct val="0"/>
        </a:spcBef>
        <a:spcAft>
          <a:spcPct val="0"/>
        </a:spcAft>
        <a:defRPr sz="3200" b="1">
          <a:solidFill>
            <a:srgbClr val="AA2B3E"/>
          </a:solidFill>
          <a:latin typeface="Arial" panose="020B0604020202020204" pitchFamily="34" charset="0"/>
        </a:defRPr>
      </a:lvl7pPr>
      <a:lvl8pPr marL="1371600" algn="l" defTabSz="969963" rtl="0" eaLnBrk="1" fontAlgn="base" hangingPunct="1">
        <a:spcBef>
          <a:spcPct val="0"/>
        </a:spcBef>
        <a:spcAft>
          <a:spcPct val="0"/>
        </a:spcAft>
        <a:defRPr sz="3200" b="1">
          <a:solidFill>
            <a:srgbClr val="AA2B3E"/>
          </a:solidFill>
          <a:latin typeface="Arial" panose="020B0604020202020204" pitchFamily="34" charset="0"/>
        </a:defRPr>
      </a:lvl8pPr>
      <a:lvl9pPr marL="1828800" algn="l" defTabSz="969963" rtl="0" eaLnBrk="1" fontAlgn="base" hangingPunct="1">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B60C43DA-1A5C-A446-A959-2598C0B24E77}"/>
              </a:ext>
            </a:extLst>
          </p:cNvPr>
          <p:cNvSpPr>
            <a:spLocks noGrp="1" noChangeArrowheads="1"/>
          </p:cNvSpPr>
          <p:nvPr>
            <p:ph type="body" idx="1"/>
          </p:nvPr>
        </p:nvSpPr>
        <p:spPr bwMode="auto">
          <a:xfrm>
            <a:off x="607997" y="1114750"/>
            <a:ext cx="11071946" cy="17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dirty="0"/>
              <a:t>Level 1</a:t>
            </a:r>
          </a:p>
          <a:p>
            <a:pPr lvl="1"/>
            <a:r>
              <a:rPr lang="en-US" altLang="en-US" dirty="0"/>
              <a:t>Level two</a:t>
            </a:r>
          </a:p>
          <a:p>
            <a:pPr lvl="2"/>
            <a:r>
              <a:rPr lang="en-US" altLang="en-US" dirty="0"/>
              <a:t>Level three</a:t>
            </a:r>
          </a:p>
          <a:p>
            <a:pPr lvl="3"/>
            <a:r>
              <a:rPr lang="en-US" altLang="en-US" dirty="0"/>
              <a:t>Level four</a:t>
            </a:r>
          </a:p>
          <a:p>
            <a:pPr lvl="4"/>
            <a:r>
              <a:rPr lang="en-US" altLang="en-US" dirty="0"/>
              <a:t>Level five</a:t>
            </a:r>
          </a:p>
        </p:txBody>
      </p:sp>
      <p:sp>
        <p:nvSpPr>
          <p:cNvPr id="1028" name="Rectangle 4">
            <a:extLst>
              <a:ext uri="{FF2B5EF4-FFF2-40B4-BE49-F238E27FC236}">
                <a16:creationId xmlns:a16="http://schemas.microsoft.com/office/drawing/2014/main" id="{01684BA7-7381-CC48-B7B4-6B25FA5DDCE4}"/>
              </a:ext>
            </a:extLst>
          </p:cNvPr>
          <p:cNvSpPr>
            <a:spLocks noChangeArrowheads="1"/>
          </p:cNvSpPr>
          <p:nvPr/>
        </p:nvSpPr>
        <p:spPr bwMode="auto">
          <a:xfrm>
            <a:off x="11679943" y="6448248"/>
            <a:ext cx="30678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marL="0" marR="0" lvl="0" indent="0" algn="r" defTabSz="901700" rtl="0" eaLnBrk="0" fontAlgn="base" latinLnBrk="0" hangingPunct="0">
              <a:lnSpc>
                <a:spcPct val="100000"/>
              </a:lnSpc>
              <a:spcBef>
                <a:spcPct val="0"/>
              </a:spcBef>
              <a:spcAft>
                <a:spcPct val="0"/>
              </a:spcAft>
              <a:buClrTx/>
              <a:buSzTx/>
              <a:buFontTx/>
              <a:buNone/>
              <a:tabLst/>
              <a:defRPr/>
            </a:pPr>
            <a:fld id="{5B4467E9-E984-A945-AC32-61228A8C1F5F}" type="slidenum">
              <a:rPr kumimoji="0" lang="en-US" altLang="en-US" sz="12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901700" rtl="0" eaLnBrk="0" fontAlgn="base" latinLnBrk="0" hangingPunct="0">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sp>
        <p:nvSpPr>
          <p:cNvPr id="2" name="Rectangle 6">
            <a:extLst>
              <a:ext uri="{FF2B5EF4-FFF2-40B4-BE49-F238E27FC236}">
                <a16:creationId xmlns:a16="http://schemas.microsoft.com/office/drawing/2014/main" id="{425B6A2B-1598-5242-AF8F-0A570BD4E3F5}"/>
              </a:ext>
            </a:extLst>
          </p:cNvPr>
          <p:cNvSpPr>
            <a:spLocks noGrp="1" noChangeArrowheads="1"/>
          </p:cNvSpPr>
          <p:nvPr>
            <p:ph type="title"/>
          </p:nvPr>
        </p:nvSpPr>
        <p:spPr bwMode="auto">
          <a:xfrm>
            <a:off x="605368" y="476872"/>
            <a:ext cx="11074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p>
        </p:txBody>
      </p:sp>
      <p:sp>
        <p:nvSpPr>
          <p:cNvPr id="1032" name="Rectangle 8">
            <a:extLst>
              <a:ext uri="{FF2B5EF4-FFF2-40B4-BE49-F238E27FC236}">
                <a16:creationId xmlns:a16="http://schemas.microsoft.com/office/drawing/2014/main" id="{26F14E00-C21C-8644-9056-518E0CF27DF9}"/>
              </a:ext>
            </a:extLst>
          </p:cNvPr>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marL="0" marR="0" lvl="0" indent="0" algn="ctr" defTabSz="969963" rtl="0" eaLnBrk="0" fontAlgn="base" latinLnBrk="0" hangingPunct="0">
              <a:lnSpc>
                <a:spcPct val="100000"/>
              </a:lnSpc>
              <a:spcBef>
                <a:spcPct val="50000"/>
              </a:spcBef>
              <a:spcAft>
                <a:spcPct val="0"/>
              </a:spcAft>
              <a:buClrTx/>
              <a:buSzTx/>
              <a:buFontTx/>
              <a:buNone/>
              <a:tabLst/>
              <a:defRPr/>
            </a:pPr>
            <a:endParaRPr kumimoji="0" lang="en-US" altLang="en-US" sz="19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6" name="Rectangle 45">
            <a:extLst>
              <a:ext uri="{FF2B5EF4-FFF2-40B4-BE49-F238E27FC236}">
                <a16:creationId xmlns:a16="http://schemas.microsoft.com/office/drawing/2014/main" id="{54EFA743-63F0-4B47-A850-8785F92E96BE}"/>
              </a:ext>
            </a:extLst>
          </p:cNvPr>
          <p:cNvSpPr/>
          <p:nvPr userDrawn="1"/>
        </p:nvSpPr>
        <p:spPr bwMode="auto">
          <a:xfrm>
            <a:off x="4272324" y="6073135"/>
            <a:ext cx="7919676" cy="18757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2243"/>
              </a:solidFill>
              <a:effectLst/>
              <a:uLnTx/>
              <a:uFillTx/>
              <a:latin typeface="Arial" panose="020B0604020202020204" pitchFamily="34" charset="0"/>
              <a:ea typeface="+mn-ea"/>
              <a:cs typeface="+mn-cs"/>
            </a:endParaRPr>
          </a:p>
        </p:txBody>
      </p:sp>
      <p:sp>
        <p:nvSpPr>
          <p:cNvPr id="47" name="Rectangle 46">
            <a:extLst>
              <a:ext uri="{FF2B5EF4-FFF2-40B4-BE49-F238E27FC236}">
                <a16:creationId xmlns:a16="http://schemas.microsoft.com/office/drawing/2014/main" id="{C7E024AA-066E-4A4F-81B6-327E570F3A29}"/>
              </a:ext>
            </a:extLst>
          </p:cNvPr>
          <p:cNvSpPr/>
          <p:nvPr userDrawn="1"/>
        </p:nvSpPr>
        <p:spPr bwMode="auto">
          <a:xfrm>
            <a:off x="3626865" y="6073135"/>
            <a:ext cx="589120" cy="1875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DFBC9060-1F5C-B745-BC70-10DC006B7B24}"/>
              </a:ext>
            </a:extLst>
          </p:cNvPr>
          <p:cNvSpPr/>
          <p:nvPr userDrawn="1"/>
        </p:nvSpPr>
        <p:spPr bwMode="auto">
          <a:xfrm>
            <a:off x="2120793" y="6073135"/>
            <a:ext cx="1449733" cy="18757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AF40AAF1-9FC3-A148-A6CA-B55E87F31084}"/>
              </a:ext>
            </a:extLst>
          </p:cNvPr>
          <p:cNvSpPr/>
          <p:nvPr userDrawn="1"/>
        </p:nvSpPr>
        <p:spPr bwMode="auto">
          <a:xfrm>
            <a:off x="605367" y="6073135"/>
            <a:ext cx="1459087" cy="187570"/>
          </a:xfrm>
          <a:prstGeom prst="rect">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DEAAE5F3-1F7D-3C43-9CE2-5698DF6256B8}"/>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9709391" y="6355717"/>
            <a:ext cx="1877242" cy="401916"/>
          </a:xfrm>
          <a:prstGeom prst="rect">
            <a:avLst/>
          </a:prstGeom>
        </p:spPr>
      </p:pic>
      <p:sp>
        <p:nvSpPr>
          <p:cNvPr id="3" name="TextBox 2">
            <a:extLst>
              <a:ext uri="{FF2B5EF4-FFF2-40B4-BE49-F238E27FC236}">
                <a16:creationId xmlns:a16="http://schemas.microsoft.com/office/drawing/2014/main" id="{57C485C0-F3F6-22A6-0D90-CE83B2BCA50E}"/>
              </a:ext>
            </a:extLst>
          </p:cNvPr>
          <p:cNvSpPr txBox="1"/>
          <p:nvPr userDrawn="1"/>
        </p:nvSpPr>
        <p:spPr bwMode="auto">
          <a:xfrm>
            <a:off x="641729" y="6387285"/>
            <a:ext cx="37338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600" dirty="0">
                <a:solidFill>
                  <a:srgbClr val="0A2972"/>
                </a:solidFill>
              </a:rPr>
              <a:t>lghealthbenefits.com</a:t>
            </a:r>
          </a:p>
        </p:txBody>
      </p:sp>
    </p:spTree>
    <p:extLst>
      <p:ext uri="{BB962C8B-B14F-4D97-AF65-F5344CB8AC3E}">
        <p14:creationId xmlns:p14="http://schemas.microsoft.com/office/powerpoint/2010/main" val="323801815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txStyles>
    <p:titleStyle>
      <a:lvl1pPr algn="l" defTabSz="969963" rtl="0" eaLnBrk="0" fontAlgn="base" hangingPunct="0">
        <a:spcBef>
          <a:spcPct val="0"/>
        </a:spcBef>
        <a:spcAft>
          <a:spcPct val="0"/>
        </a:spcAft>
        <a:defRPr sz="3000" b="1" i="0" kern="1200">
          <a:solidFill>
            <a:schemeClr val="tx1"/>
          </a:solidFill>
          <a:latin typeface="Arial" panose="020B0604020202020204" pitchFamily="34" charset="0"/>
          <a:ea typeface="+mj-ea"/>
          <a:cs typeface="Arial" panose="020B0604020202020204" pitchFamily="34" charset="0"/>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0" fontAlgn="base" hangingPunct="0">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0" fontAlgn="base" hangingPunct="0">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86367" y="825501"/>
            <a:ext cx="1043516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p>
            <a:pPr lvl="0"/>
            <a:r>
              <a:rPr lang="en-US" altLang="en-US"/>
              <a:t>Level 1</a:t>
            </a:r>
          </a:p>
          <a:p>
            <a:pPr lvl="1"/>
            <a:r>
              <a:rPr lang="en-US" altLang="en-US"/>
              <a:t>Level two</a:t>
            </a:r>
          </a:p>
          <a:p>
            <a:pPr lvl="2"/>
            <a:r>
              <a:rPr lang="en-US" altLang="en-US"/>
              <a:t>Level three</a:t>
            </a:r>
          </a:p>
          <a:p>
            <a:pPr lvl="3"/>
            <a:r>
              <a:rPr lang="en-US" altLang="en-US"/>
              <a:t>Level four</a:t>
            </a:r>
          </a:p>
          <a:p>
            <a:pPr lvl="4"/>
            <a:r>
              <a:rPr lang="en-US" altLang="en-US"/>
              <a:t>Level five</a:t>
            </a:r>
          </a:p>
        </p:txBody>
      </p:sp>
      <p:sp>
        <p:nvSpPr>
          <p:cNvPr id="1028" name="Rectangle 4"/>
          <p:cNvSpPr>
            <a:spLocks noChangeArrowheads="1"/>
          </p:cNvSpPr>
          <p:nvPr/>
        </p:nvSpPr>
        <p:spPr bwMode="auto">
          <a:xfrm>
            <a:off x="11908031" y="6588712"/>
            <a:ext cx="14427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defTabSz="901700">
              <a:defRPr>
                <a:solidFill>
                  <a:schemeClr val="tx1"/>
                </a:solidFill>
                <a:latin typeface="Arial" panose="020B0604020202020204" pitchFamily="34" charset="0"/>
              </a:defRPr>
            </a:lvl1pPr>
            <a:lvl2pPr marL="450850" defTabSz="901700">
              <a:defRPr>
                <a:solidFill>
                  <a:schemeClr val="tx1"/>
                </a:solidFill>
                <a:latin typeface="Arial" panose="020B0604020202020204" pitchFamily="34" charset="0"/>
              </a:defRPr>
            </a:lvl2pPr>
            <a:lvl3pPr marL="901700" defTabSz="901700">
              <a:defRPr>
                <a:solidFill>
                  <a:schemeClr val="tx1"/>
                </a:solidFill>
                <a:latin typeface="Arial" panose="020B0604020202020204" pitchFamily="34" charset="0"/>
              </a:defRPr>
            </a:lvl3pPr>
            <a:lvl4pPr marL="1354138" defTabSz="901700">
              <a:defRPr>
                <a:solidFill>
                  <a:schemeClr val="tx1"/>
                </a:solidFill>
                <a:latin typeface="Arial" panose="020B0604020202020204" pitchFamily="34" charset="0"/>
              </a:defRPr>
            </a:lvl4pPr>
            <a:lvl5pPr marL="1803400" defTabSz="901700">
              <a:defRPr>
                <a:solidFill>
                  <a:schemeClr val="tx1"/>
                </a:solidFill>
                <a:latin typeface="Arial" panose="020B0604020202020204" pitchFamily="34" charset="0"/>
              </a:defRPr>
            </a:lvl5pPr>
            <a:lvl6pPr marL="2260600" defTabSz="901700" fontAlgn="base">
              <a:spcBef>
                <a:spcPct val="0"/>
              </a:spcBef>
              <a:spcAft>
                <a:spcPct val="0"/>
              </a:spcAft>
              <a:defRPr>
                <a:solidFill>
                  <a:schemeClr val="tx1"/>
                </a:solidFill>
                <a:latin typeface="Arial" panose="020B0604020202020204" pitchFamily="34" charset="0"/>
              </a:defRPr>
            </a:lvl6pPr>
            <a:lvl7pPr marL="2717800" defTabSz="901700" fontAlgn="base">
              <a:spcBef>
                <a:spcPct val="0"/>
              </a:spcBef>
              <a:spcAft>
                <a:spcPct val="0"/>
              </a:spcAft>
              <a:defRPr>
                <a:solidFill>
                  <a:schemeClr val="tx1"/>
                </a:solidFill>
                <a:latin typeface="Arial" panose="020B0604020202020204" pitchFamily="34" charset="0"/>
              </a:defRPr>
            </a:lvl7pPr>
            <a:lvl8pPr marL="3175000" defTabSz="901700" fontAlgn="base">
              <a:spcBef>
                <a:spcPct val="0"/>
              </a:spcBef>
              <a:spcAft>
                <a:spcPct val="0"/>
              </a:spcAft>
              <a:defRPr>
                <a:solidFill>
                  <a:schemeClr val="tx1"/>
                </a:solidFill>
                <a:latin typeface="Arial" panose="020B0604020202020204" pitchFamily="34" charset="0"/>
              </a:defRPr>
            </a:lvl8pPr>
            <a:lvl9pPr marL="3632200" defTabSz="901700" fontAlgn="base">
              <a:spcBef>
                <a:spcPct val="0"/>
              </a:spcBef>
              <a:spcAft>
                <a:spcPct val="0"/>
              </a:spcAft>
              <a:defRPr>
                <a:solidFill>
                  <a:schemeClr val="tx1"/>
                </a:solidFill>
                <a:latin typeface="Arial" panose="020B0604020202020204" pitchFamily="34" charset="0"/>
              </a:defRPr>
            </a:lvl9pPr>
          </a:lstStyle>
          <a:p>
            <a:pPr algn="r">
              <a:defRPr/>
            </a:pPr>
            <a:fld id="{F329FBCF-14B5-4E26-B112-76F95EE0806D}" type="slidenum">
              <a:rPr lang="en-US" altLang="en-US" sz="1100" b="1" smtClean="0">
                <a:solidFill>
                  <a:srgbClr val="14397F"/>
                </a:solidFill>
                <a:latin typeface="Franklin Gothic Book" panose="020B0503020102020204" pitchFamily="34" charset="0"/>
              </a:rPr>
              <a:pPr algn="r">
                <a:defRPr/>
              </a:pPr>
              <a:t>‹#›</a:t>
            </a:fld>
            <a:endParaRPr lang="en-US" altLang="en-US" sz="1100" b="1">
              <a:solidFill>
                <a:srgbClr val="14397F"/>
              </a:solidFill>
              <a:latin typeface="Franklin Gothic Book" panose="020B0503020102020204" pitchFamily="34" charset="0"/>
            </a:endParaRPr>
          </a:p>
        </p:txBody>
      </p:sp>
      <p:sp>
        <p:nvSpPr>
          <p:cNvPr id="2" name="Rectangle 6"/>
          <p:cNvSpPr>
            <a:spLocks noGrp="1" noChangeArrowheads="1"/>
          </p:cNvSpPr>
          <p:nvPr>
            <p:ph type="title"/>
          </p:nvPr>
        </p:nvSpPr>
        <p:spPr bwMode="auto">
          <a:xfrm>
            <a:off x="605367" y="90488"/>
            <a:ext cx="11360151"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2" name="Rectangle 8"/>
          <p:cNvSpPr>
            <a:spLocks noChangeArrowheads="1"/>
          </p:cNvSpPr>
          <p:nvPr/>
        </p:nvSpPr>
        <p:spPr bwMode="auto">
          <a:xfrm>
            <a:off x="3689351" y="6564313"/>
            <a:ext cx="335068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648" tIns="48825" rIns="97648" bIns="48825">
            <a:spAutoFit/>
          </a:bodyPr>
          <a:lstStyle>
            <a:lvl1pPr defTabSz="969963">
              <a:defRPr>
                <a:solidFill>
                  <a:schemeClr val="tx1"/>
                </a:solidFill>
                <a:latin typeface="Arial" panose="020B0604020202020204" pitchFamily="34" charset="0"/>
              </a:defRPr>
            </a:lvl1pPr>
            <a:lvl2pPr marL="484188" defTabSz="969963">
              <a:defRPr>
                <a:solidFill>
                  <a:schemeClr val="tx1"/>
                </a:solidFill>
                <a:latin typeface="Arial" panose="020B0604020202020204" pitchFamily="34" charset="0"/>
              </a:defRPr>
            </a:lvl2pPr>
            <a:lvl3pPr marL="969963" defTabSz="969963">
              <a:defRPr>
                <a:solidFill>
                  <a:schemeClr val="tx1"/>
                </a:solidFill>
                <a:latin typeface="Arial" panose="020B0604020202020204" pitchFamily="34" charset="0"/>
              </a:defRPr>
            </a:lvl3pPr>
            <a:lvl4pPr marL="1454150" defTabSz="969963">
              <a:defRPr>
                <a:solidFill>
                  <a:schemeClr val="tx1"/>
                </a:solidFill>
                <a:latin typeface="Arial" panose="020B0604020202020204" pitchFamily="34" charset="0"/>
              </a:defRPr>
            </a:lvl4pPr>
            <a:lvl5pPr marL="1939925" defTabSz="969963">
              <a:defRPr>
                <a:solidFill>
                  <a:schemeClr val="tx1"/>
                </a:solidFill>
                <a:latin typeface="Arial" panose="020B0604020202020204" pitchFamily="34" charset="0"/>
              </a:defRPr>
            </a:lvl5pPr>
            <a:lvl6pPr marL="2397125" defTabSz="969963" fontAlgn="base">
              <a:spcBef>
                <a:spcPct val="0"/>
              </a:spcBef>
              <a:spcAft>
                <a:spcPct val="0"/>
              </a:spcAft>
              <a:defRPr>
                <a:solidFill>
                  <a:schemeClr val="tx1"/>
                </a:solidFill>
                <a:latin typeface="Arial" panose="020B0604020202020204" pitchFamily="34" charset="0"/>
              </a:defRPr>
            </a:lvl6pPr>
            <a:lvl7pPr marL="2854325" defTabSz="969963" fontAlgn="base">
              <a:spcBef>
                <a:spcPct val="0"/>
              </a:spcBef>
              <a:spcAft>
                <a:spcPct val="0"/>
              </a:spcAft>
              <a:defRPr>
                <a:solidFill>
                  <a:schemeClr val="tx1"/>
                </a:solidFill>
                <a:latin typeface="Arial" panose="020B0604020202020204" pitchFamily="34" charset="0"/>
              </a:defRPr>
            </a:lvl7pPr>
            <a:lvl8pPr marL="3311525" defTabSz="969963" fontAlgn="base">
              <a:spcBef>
                <a:spcPct val="0"/>
              </a:spcBef>
              <a:spcAft>
                <a:spcPct val="0"/>
              </a:spcAft>
              <a:defRPr>
                <a:solidFill>
                  <a:schemeClr val="tx1"/>
                </a:solidFill>
                <a:latin typeface="Arial" panose="020B0604020202020204" pitchFamily="34" charset="0"/>
              </a:defRPr>
            </a:lvl8pPr>
            <a:lvl9pPr marL="3768725" defTabSz="969963" fontAlgn="base">
              <a:spcBef>
                <a:spcPct val="0"/>
              </a:spcBef>
              <a:spcAft>
                <a:spcPct val="0"/>
              </a:spcAft>
              <a:defRPr>
                <a:solidFill>
                  <a:schemeClr val="tx1"/>
                </a:solidFill>
                <a:latin typeface="Arial" panose="020B0604020202020204" pitchFamily="34" charset="0"/>
              </a:defRPr>
            </a:lvl9pPr>
          </a:lstStyle>
          <a:p>
            <a:pPr algn="ctr">
              <a:spcBef>
                <a:spcPct val="50000"/>
              </a:spcBef>
              <a:defRPr/>
            </a:pPr>
            <a:endParaRPr lang="en-US" altLang="en-US" sz="1900"/>
          </a:p>
        </p:txBody>
      </p:sp>
      <p:grpSp>
        <p:nvGrpSpPr>
          <p:cNvPr id="1030" name="Group 29"/>
          <p:cNvGrpSpPr>
            <a:grpSpLocks/>
          </p:cNvGrpSpPr>
          <p:nvPr userDrawn="1"/>
        </p:nvGrpSpPr>
        <p:grpSpPr bwMode="auto">
          <a:xfrm>
            <a:off x="0" y="673100"/>
            <a:ext cx="12192000" cy="6161088"/>
            <a:chOff x="0" y="424"/>
            <a:chExt cx="5760" cy="3881"/>
          </a:xfrm>
        </p:grpSpPr>
        <p:pic>
          <p:nvPicPr>
            <p:cNvPr id="1031" name="Picture 15" descr="penn med logo"/>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265" y="4135"/>
              <a:ext cx="100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sp>
          <p:nvSpPr>
            <p:cNvPr id="1033"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a:p>
          </p:txBody>
        </p:sp>
      </p:grpSp>
    </p:spTree>
    <p:extLst>
      <p:ext uri="{BB962C8B-B14F-4D97-AF65-F5344CB8AC3E}">
        <p14:creationId xmlns:p14="http://schemas.microsoft.com/office/powerpoint/2010/main" val="150519657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69963" rtl="0" eaLnBrk="0" fontAlgn="base" hangingPunct="0">
        <a:spcBef>
          <a:spcPct val="0"/>
        </a:spcBef>
        <a:spcAft>
          <a:spcPct val="0"/>
        </a:spcAft>
        <a:defRPr sz="3200" b="1" kern="1200">
          <a:solidFill>
            <a:srgbClr val="AA2B3E"/>
          </a:solidFill>
          <a:latin typeface="+mj-lt"/>
          <a:ea typeface="+mj-ea"/>
          <a:cs typeface="+mj-cs"/>
        </a:defRPr>
      </a:lvl1pPr>
      <a:lvl2pPr algn="l" defTabSz="969963" rtl="0" eaLnBrk="0" fontAlgn="base" hangingPunct="0">
        <a:spcBef>
          <a:spcPct val="0"/>
        </a:spcBef>
        <a:spcAft>
          <a:spcPct val="0"/>
        </a:spcAft>
        <a:defRPr sz="3200" b="1">
          <a:solidFill>
            <a:srgbClr val="AA2B3E"/>
          </a:solidFill>
          <a:latin typeface="Arial" panose="020B0604020202020204" pitchFamily="34" charset="0"/>
        </a:defRPr>
      </a:lvl2pPr>
      <a:lvl3pPr algn="l" defTabSz="969963" rtl="0" eaLnBrk="0" fontAlgn="base" hangingPunct="0">
        <a:spcBef>
          <a:spcPct val="0"/>
        </a:spcBef>
        <a:spcAft>
          <a:spcPct val="0"/>
        </a:spcAft>
        <a:defRPr sz="3200" b="1">
          <a:solidFill>
            <a:srgbClr val="AA2B3E"/>
          </a:solidFill>
          <a:latin typeface="Arial" panose="020B0604020202020204" pitchFamily="34" charset="0"/>
        </a:defRPr>
      </a:lvl3pPr>
      <a:lvl4pPr algn="l" defTabSz="969963" rtl="0" eaLnBrk="0" fontAlgn="base" hangingPunct="0">
        <a:spcBef>
          <a:spcPct val="0"/>
        </a:spcBef>
        <a:spcAft>
          <a:spcPct val="0"/>
        </a:spcAft>
        <a:defRPr sz="3200" b="1">
          <a:solidFill>
            <a:srgbClr val="AA2B3E"/>
          </a:solidFill>
          <a:latin typeface="Arial" panose="020B0604020202020204" pitchFamily="34" charset="0"/>
        </a:defRPr>
      </a:lvl4pPr>
      <a:lvl5pPr algn="l" defTabSz="969963" rtl="0" eaLnBrk="0" fontAlgn="base" hangingPunct="0">
        <a:spcBef>
          <a:spcPct val="0"/>
        </a:spcBef>
        <a:spcAft>
          <a:spcPct val="0"/>
        </a:spcAft>
        <a:defRPr sz="3200" b="1">
          <a:solidFill>
            <a:srgbClr val="AA2B3E"/>
          </a:solidFill>
          <a:latin typeface="Arial" panose="020B0604020202020204" pitchFamily="34" charset="0"/>
        </a:defRPr>
      </a:lvl5pPr>
      <a:lvl6pPr marL="457200" algn="l" defTabSz="969963" rtl="0" eaLnBrk="0" fontAlgn="base" hangingPunct="0">
        <a:spcBef>
          <a:spcPct val="0"/>
        </a:spcBef>
        <a:spcAft>
          <a:spcPct val="0"/>
        </a:spcAft>
        <a:defRPr sz="3200" b="1">
          <a:solidFill>
            <a:srgbClr val="AA2B3E"/>
          </a:solidFill>
          <a:latin typeface="Arial" panose="020B0604020202020204" pitchFamily="34" charset="0"/>
        </a:defRPr>
      </a:lvl6pPr>
      <a:lvl7pPr marL="914400" algn="l" defTabSz="969963" rtl="0" eaLnBrk="0" fontAlgn="base" hangingPunct="0">
        <a:spcBef>
          <a:spcPct val="0"/>
        </a:spcBef>
        <a:spcAft>
          <a:spcPct val="0"/>
        </a:spcAft>
        <a:defRPr sz="3200" b="1">
          <a:solidFill>
            <a:srgbClr val="AA2B3E"/>
          </a:solidFill>
          <a:latin typeface="Arial" panose="020B0604020202020204" pitchFamily="34" charset="0"/>
        </a:defRPr>
      </a:lvl7pPr>
      <a:lvl8pPr marL="1371600" algn="l" defTabSz="969963" rtl="0" eaLnBrk="0" fontAlgn="base" hangingPunct="0">
        <a:spcBef>
          <a:spcPct val="0"/>
        </a:spcBef>
        <a:spcAft>
          <a:spcPct val="0"/>
        </a:spcAft>
        <a:defRPr sz="3200" b="1">
          <a:solidFill>
            <a:srgbClr val="AA2B3E"/>
          </a:solidFill>
          <a:latin typeface="Arial" panose="020B0604020202020204" pitchFamily="34" charset="0"/>
        </a:defRPr>
      </a:lvl8pPr>
      <a:lvl9pPr marL="1828800" algn="l" defTabSz="969963" rtl="0" eaLnBrk="0" fontAlgn="base" hangingPunct="0">
        <a:spcBef>
          <a:spcPct val="0"/>
        </a:spcBef>
        <a:spcAft>
          <a:spcPct val="0"/>
        </a:spcAft>
        <a:defRPr sz="3200" b="1">
          <a:solidFill>
            <a:srgbClr val="AA2B3E"/>
          </a:solidFill>
          <a:latin typeface="Arial" panose="020B0604020202020204" pitchFamily="34" charset="0"/>
        </a:defRPr>
      </a:lvl9pPr>
    </p:titleStyle>
    <p:bodyStyle>
      <a:lvl1pPr marL="242888" indent="-242888" algn="l" defTabSz="901700" rtl="0" eaLnBrk="0" fontAlgn="base" hangingPunct="0">
        <a:spcBef>
          <a:spcPts val="400"/>
        </a:spcBef>
        <a:spcAft>
          <a:spcPts val="200"/>
        </a:spcAft>
        <a:buClr>
          <a:schemeClr val="tx2"/>
        </a:buClr>
        <a:buFont typeface="Wingdings" panose="05000000000000000000" pitchFamily="2" charset="2"/>
        <a:buChar char="w"/>
        <a:defRPr sz="2000" b="1" kern="1200">
          <a:solidFill>
            <a:srgbClr val="000000"/>
          </a:solidFill>
          <a:latin typeface="+mn-lt"/>
          <a:ea typeface="+mn-ea"/>
          <a:cs typeface="+mn-cs"/>
        </a:defRPr>
      </a:lvl1pPr>
      <a:lvl2pPr marL="660400" indent="-303213" algn="l" defTabSz="901700" rtl="0" eaLnBrk="0" fontAlgn="base" hangingPunct="0">
        <a:spcBef>
          <a:spcPts val="200"/>
        </a:spcBef>
        <a:spcAft>
          <a:spcPts val="200"/>
        </a:spcAft>
        <a:buClr>
          <a:schemeClr val="tx2"/>
        </a:buClr>
        <a:buChar char="•"/>
        <a:defRPr kern="1200">
          <a:solidFill>
            <a:srgbClr val="000000"/>
          </a:solidFill>
          <a:latin typeface="+mn-lt"/>
          <a:ea typeface="+mn-ea"/>
          <a:cs typeface="+mn-cs"/>
        </a:defRPr>
      </a:lvl2pPr>
      <a:lvl3pPr marL="1077913" indent="-303213" algn="l" defTabSz="901700" rtl="0" eaLnBrk="0" fontAlgn="base" hangingPunct="0">
        <a:spcBef>
          <a:spcPts val="200"/>
        </a:spcBef>
        <a:spcAft>
          <a:spcPts val="200"/>
        </a:spcAft>
        <a:buClr>
          <a:schemeClr val="tx2"/>
        </a:buClr>
        <a:buFont typeface="Arial" panose="020B0604020202020204" pitchFamily="34" charset="0"/>
        <a:buChar char="–"/>
        <a:defRPr kern="1200">
          <a:solidFill>
            <a:srgbClr val="000000"/>
          </a:solidFill>
          <a:latin typeface="+mn-lt"/>
          <a:ea typeface="+mn-ea"/>
          <a:cs typeface="+mn-cs"/>
        </a:defRPr>
      </a:lvl3pPr>
      <a:lvl4pPr marL="1438275" indent="-246063"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4pPr>
      <a:lvl5pPr marL="1795463" indent="-242888" algn="l" defTabSz="901700" rtl="0" eaLnBrk="0" fontAlgn="base" hangingPunct="0">
        <a:spcBef>
          <a:spcPts val="200"/>
        </a:spcBef>
        <a:spcAft>
          <a:spcPts val="200"/>
        </a:spcAft>
        <a:buClr>
          <a:schemeClr val="tx2"/>
        </a:buClr>
        <a:buFont typeface="Franklin Gothic Book" panose="020B0503020102020204" pitchFamily="34" charset="0"/>
        <a:buChar char="–"/>
        <a:defRPr sz="16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mailto:LGH-benefits@pennmedicine.upenn.edu"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17.em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10;&#10;Description automatically generated">
            <a:extLst>
              <a:ext uri="{FF2B5EF4-FFF2-40B4-BE49-F238E27FC236}">
                <a16:creationId xmlns:a16="http://schemas.microsoft.com/office/drawing/2014/main" id="{FFA54F2C-5FE7-EF70-B478-664E6B87C46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a:solidFill>
            <a:srgbClr val="8B0C26"/>
          </a:solidFill>
        </p:spPr>
      </p:pic>
      <p:sp>
        <p:nvSpPr>
          <p:cNvPr id="2" name="Title 1">
            <a:extLst>
              <a:ext uri="{FF2B5EF4-FFF2-40B4-BE49-F238E27FC236}">
                <a16:creationId xmlns:a16="http://schemas.microsoft.com/office/drawing/2014/main" id="{C87994D4-7881-B748-A059-2510940478FA}"/>
              </a:ext>
            </a:extLst>
          </p:cNvPr>
          <p:cNvSpPr>
            <a:spLocks noGrp="1"/>
          </p:cNvSpPr>
          <p:nvPr>
            <p:ph type="ctrTitle" sz="quarter"/>
          </p:nvPr>
        </p:nvSpPr>
        <p:spPr>
          <a:xfrm>
            <a:off x="603250" y="2531718"/>
            <a:ext cx="10966453" cy="553998"/>
          </a:xfrm>
        </p:spPr>
        <p:txBody>
          <a:bodyPr/>
          <a:lstStyle/>
          <a:p>
            <a:r>
              <a:rPr lang="en-US" sz="3600" dirty="0">
                <a:solidFill>
                  <a:schemeClr val="bg1"/>
                </a:solidFill>
              </a:rPr>
              <a:t>Well-being Benefits</a:t>
            </a:r>
          </a:p>
        </p:txBody>
      </p:sp>
      <p:sp>
        <p:nvSpPr>
          <p:cNvPr id="4" name="Text Placeholder 3"/>
          <p:cNvSpPr>
            <a:spLocks noGrp="1"/>
          </p:cNvSpPr>
          <p:nvPr>
            <p:ph type="body" sz="quarter" idx="11"/>
          </p:nvPr>
        </p:nvSpPr>
        <p:spPr>
          <a:xfrm>
            <a:off x="603250" y="3489512"/>
            <a:ext cx="10966450" cy="1717906"/>
          </a:xfrm>
        </p:spPr>
        <p:txBody>
          <a:bodyPr/>
          <a:lstStyle/>
          <a:p>
            <a:pPr marL="946150" lvl="1" indent="-285750">
              <a:lnSpc>
                <a:spcPct val="115000"/>
              </a:lnSpc>
              <a:spcBef>
                <a:spcPts val="0"/>
              </a:spcBef>
              <a:spcAft>
                <a:spcPts val="0"/>
              </a:spcAft>
              <a:buClr>
                <a:schemeClr val="bg1"/>
              </a:buClr>
              <a:buFont typeface="System Font Regular"/>
              <a:buChar char="⁃"/>
            </a:pPr>
            <a:r>
              <a:rPr lang="en-US" kern="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Well</a:t>
            </a:r>
            <a:r>
              <a:rPr lang="en-US" i="1" kern="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focused</a:t>
            </a:r>
            <a:r>
              <a:rPr lang="en-U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Employee Well-being Program</a:t>
            </a: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46150" lvl="1" indent="-285750">
              <a:lnSpc>
                <a:spcPct val="115000"/>
              </a:lnSpc>
              <a:spcBef>
                <a:spcPts val="0"/>
              </a:spcBef>
              <a:spcAft>
                <a:spcPts val="0"/>
              </a:spcAft>
              <a:buClr>
                <a:schemeClr val="bg1"/>
              </a:buClr>
              <a:buFont typeface="System Font Regular"/>
              <a:buChar char="⁃"/>
            </a:pPr>
            <a:r>
              <a:rPr lang="en-U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Community Connections</a:t>
            </a: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46150" lvl="1" indent="-285750">
              <a:lnSpc>
                <a:spcPct val="115000"/>
              </a:lnSpc>
              <a:spcBef>
                <a:spcPts val="0"/>
              </a:spcBef>
              <a:spcAft>
                <a:spcPts val="0"/>
              </a:spcAft>
              <a:buClr>
                <a:schemeClr val="bg1"/>
              </a:buClr>
              <a:buFont typeface="System Font Regular"/>
              <a:buChar char="⁃"/>
            </a:pPr>
            <a:r>
              <a:rPr lang="en-U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Giving Back</a:t>
            </a: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946150" lvl="1" indent="-285750">
              <a:lnSpc>
                <a:spcPct val="115000"/>
              </a:lnSpc>
              <a:spcBef>
                <a:spcPts val="0"/>
              </a:spcBef>
              <a:spcAft>
                <a:spcPts val="0"/>
              </a:spcAft>
              <a:buClr>
                <a:schemeClr val="bg1"/>
              </a:buClr>
              <a:buFont typeface="System Font Regular"/>
              <a:buChar char="⁃"/>
            </a:pPr>
            <a:r>
              <a:rPr lang="en-US" kern="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EAP and Other Mental Well-being Services</a:t>
            </a:r>
            <a:endPar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solidFill>
                <a:srgbClr val="7F7F7F"/>
              </a:solidFill>
            </a:endParaRPr>
          </a:p>
        </p:txBody>
      </p:sp>
      <p:pic>
        <p:nvPicPr>
          <p:cNvPr id="6" name="Picture 5" descr="A blue sign with white text&#10;&#10;Description automatically generated">
            <a:extLst>
              <a:ext uri="{FF2B5EF4-FFF2-40B4-BE49-F238E27FC236}">
                <a16:creationId xmlns:a16="http://schemas.microsoft.com/office/drawing/2014/main" id="{D6FAC0A4-F6E7-465C-A561-48011639C6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2661" y="441154"/>
            <a:ext cx="4940438" cy="1155998"/>
          </a:xfrm>
          <a:prstGeom prst="rect">
            <a:avLst/>
          </a:prstGeom>
        </p:spPr>
      </p:pic>
      <p:sp>
        <p:nvSpPr>
          <p:cNvPr id="12" name="Rectangle 11">
            <a:extLst>
              <a:ext uri="{FF2B5EF4-FFF2-40B4-BE49-F238E27FC236}">
                <a16:creationId xmlns:a16="http://schemas.microsoft.com/office/drawing/2014/main" id="{3D9730B5-FC6C-3D46-BB55-7D110BF994B1}"/>
              </a:ext>
            </a:extLst>
          </p:cNvPr>
          <p:cNvSpPr/>
          <p:nvPr/>
        </p:nvSpPr>
        <p:spPr bwMode="auto">
          <a:xfrm>
            <a:off x="7670800" y="5825963"/>
            <a:ext cx="3889829" cy="536837"/>
          </a:xfrm>
          <a:prstGeom prst="rect">
            <a:avLst/>
          </a:prstGeom>
          <a:solidFill>
            <a:srgbClr val="E4415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u="none" strike="noStrike" cap="none" spc="800" normalizeH="0" dirty="0">
                <a:ln>
                  <a:noFill/>
                </a:ln>
                <a:solidFill>
                  <a:srgbClr val="0A2972"/>
                </a:solidFill>
                <a:effectLst/>
                <a:latin typeface="Arial Black" panose="020B0604020202020204" pitchFamily="34" charset="0"/>
                <a:cs typeface="Arial Black" panose="020B0604020202020204" pitchFamily="34" charset="0"/>
              </a:rPr>
              <a:t>LIVE</a:t>
            </a:r>
            <a:r>
              <a:rPr kumimoji="0" lang="en-US" i="0" u="none" strike="noStrike" cap="none" spc="800" normalizeH="0" dirty="0">
                <a:ln>
                  <a:noFill/>
                </a:ln>
                <a:solidFill>
                  <a:schemeClr val="tx2"/>
                </a:solidFill>
                <a:effectLst/>
                <a:latin typeface="Arial" panose="020B0604020202020204" pitchFamily="34" charset="0"/>
              </a:rPr>
              <a:t> </a:t>
            </a:r>
            <a:r>
              <a:rPr kumimoji="0" lang="en-US" b="0" i="0" u="none" strike="noStrike" cap="none" spc="800" normalizeH="0" dirty="0">
                <a:ln>
                  <a:noFill/>
                </a:ln>
                <a:solidFill>
                  <a:schemeClr val="bg1"/>
                </a:solidFill>
                <a:effectLst/>
                <a:latin typeface="Arial" panose="020B0604020202020204" pitchFamily="34" charset="0"/>
              </a:rPr>
              <a:t>YOUR LEGACY</a:t>
            </a:r>
          </a:p>
        </p:txBody>
      </p:sp>
    </p:spTree>
    <p:extLst>
      <p:ext uri="{BB962C8B-B14F-4D97-AF65-F5344CB8AC3E}">
        <p14:creationId xmlns:p14="http://schemas.microsoft.com/office/powerpoint/2010/main" val="269389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46857-120C-10DC-3111-5CF2B9B816CA}"/>
              </a:ext>
            </a:extLst>
          </p:cNvPr>
          <p:cNvSpPr>
            <a:spLocks noGrp="1"/>
          </p:cNvSpPr>
          <p:nvPr>
            <p:ph sz="half" idx="1"/>
          </p:nvPr>
        </p:nvSpPr>
        <p:spPr>
          <a:xfrm>
            <a:off x="604838" y="1524000"/>
            <a:ext cx="5116512" cy="4475357"/>
          </a:xfrm>
        </p:spPr>
        <p:txBody>
          <a:bodyPr/>
          <a:lstStyle/>
          <a:p>
            <a:pPr lvl="0"/>
            <a:r>
              <a:rPr lang="en-US" sz="2400" dirty="0"/>
              <a:t>Aging parents</a:t>
            </a:r>
          </a:p>
          <a:p>
            <a:pPr lvl="0"/>
            <a:r>
              <a:rPr lang="en-US" sz="2400" dirty="0"/>
              <a:t>Veterans</a:t>
            </a:r>
          </a:p>
          <a:p>
            <a:pPr lvl="0"/>
            <a:r>
              <a:rPr lang="en-US" sz="2400" dirty="0"/>
              <a:t>Special needs</a:t>
            </a:r>
          </a:p>
          <a:p>
            <a:pPr lvl="0"/>
            <a:r>
              <a:rPr lang="en-US" sz="2400" dirty="0"/>
              <a:t>Mental health</a:t>
            </a:r>
          </a:p>
          <a:p>
            <a:pPr lvl="0"/>
            <a:r>
              <a:rPr lang="en-US" sz="2400" dirty="0"/>
              <a:t>Child and teen support</a:t>
            </a:r>
          </a:p>
          <a:p>
            <a:pPr lvl="0"/>
            <a:r>
              <a:rPr lang="en-US" sz="2400" dirty="0"/>
              <a:t>Financial support</a:t>
            </a:r>
          </a:p>
          <a:p>
            <a:pPr marL="0" indent="0">
              <a:buNone/>
            </a:pPr>
            <a:br>
              <a:rPr lang="en-US" sz="2400" dirty="0"/>
            </a:br>
            <a:endParaRPr lang="en-US" sz="2400" dirty="0"/>
          </a:p>
          <a:p>
            <a:pPr marL="0" indent="0">
              <a:buNone/>
            </a:pPr>
            <a:r>
              <a:rPr lang="en-US" sz="2400" dirty="0" err="1"/>
              <a:t>Join.wellthy.om</a:t>
            </a:r>
            <a:r>
              <a:rPr lang="en-US" sz="2400" dirty="0"/>
              <a:t>/</a:t>
            </a:r>
            <a:r>
              <a:rPr lang="en-US" sz="2400" dirty="0" err="1"/>
              <a:t>uphs</a:t>
            </a:r>
            <a:endParaRPr lang="en-US" sz="2400" dirty="0"/>
          </a:p>
          <a:p>
            <a:pPr marL="0" lvl="0" indent="0">
              <a:buNone/>
            </a:pPr>
            <a:br>
              <a:rPr lang="en-US" sz="2400" dirty="0"/>
            </a:br>
            <a:endParaRPr lang="en-US" sz="2400" dirty="0"/>
          </a:p>
        </p:txBody>
      </p:sp>
      <p:sp>
        <p:nvSpPr>
          <p:cNvPr id="9" name="Content Placeholder 8">
            <a:extLst>
              <a:ext uri="{FF2B5EF4-FFF2-40B4-BE49-F238E27FC236}">
                <a16:creationId xmlns:a16="http://schemas.microsoft.com/office/drawing/2014/main" id="{FADD0E71-B71D-10EC-C0C2-F988B34E3AC3}"/>
              </a:ext>
            </a:extLst>
          </p:cNvPr>
          <p:cNvSpPr>
            <a:spLocks noGrp="1"/>
          </p:cNvSpPr>
          <p:nvPr>
            <p:ph sz="half" idx="2"/>
          </p:nvPr>
        </p:nvSpPr>
        <p:spPr/>
        <p:txBody>
          <a:bodyPr/>
          <a:lstStyle/>
          <a:p>
            <a:endParaRPr lang="en-US"/>
          </a:p>
        </p:txBody>
      </p:sp>
      <p:sp>
        <p:nvSpPr>
          <p:cNvPr id="2" name="Title 1">
            <a:extLst>
              <a:ext uri="{FF2B5EF4-FFF2-40B4-BE49-F238E27FC236}">
                <a16:creationId xmlns:a16="http://schemas.microsoft.com/office/drawing/2014/main" id="{56F70249-04A3-58C9-1E32-B62A8EE5D282}"/>
              </a:ext>
            </a:extLst>
          </p:cNvPr>
          <p:cNvSpPr>
            <a:spLocks noGrp="1"/>
          </p:cNvSpPr>
          <p:nvPr>
            <p:ph type="title"/>
          </p:nvPr>
        </p:nvSpPr>
        <p:spPr>
          <a:xfrm>
            <a:off x="605368" y="476872"/>
            <a:ext cx="11074576" cy="461665"/>
          </a:xfrm>
        </p:spPr>
        <p:txBody>
          <a:bodyPr/>
          <a:lstStyle/>
          <a:p>
            <a:r>
              <a:rPr lang="en-US" dirty="0"/>
              <a:t>Caregiving Support – Free </a:t>
            </a:r>
          </a:p>
        </p:txBody>
      </p:sp>
      <p:sp>
        <p:nvSpPr>
          <p:cNvPr id="4" name="Rectangle 3">
            <a:extLst>
              <a:ext uri="{FF2B5EF4-FFF2-40B4-BE49-F238E27FC236}">
                <a16:creationId xmlns:a16="http://schemas.microsoft.com/office/drawing/2014/main" id="{402026A9-03A1-50D3-FE71-BF84F678256B}"/>
              </a:ext>
            </a:extLst>
          </p:cNvPr>
          <p:cNvSpPr/>
          <p:nvPr/>
        </p:nvSpPr>
        <p:spPr bwMode="gray">
          <a:xfrm>
            <a:off x="6096000" y="0"/>
            <a:ext cx="6096000" cy="6045200"/>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pic>
        <p:nvPicPr>
          <p:cNvPr id="10" name="Picture 9" descr="A logo with red and blue letters&#10;&#10;Description automatically generated">
            <a:extLst>
              <a:ext uri="{FF2B5EF4-FFF2-40B4-BE49-F238E27FC236}">
                <a16:creationId xmlns:a16="http://schemas.microsoft.com/office/drawing/2014/main" id="{1CD0E58C-4B10-22BB-11E3-8DB1628383A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3241" y="2082052"/>
            <a:ext cx="3733210" cy="2073088"/>
          </a:xfrm>
          <a:prstGeom prst="rect">
            <a:avLst/>
          </a:prstGeom>
        </p:spPr>
      </p:pic>
    </p:spTree>
    <p:extLst>
      <p:ext uri="{BB962C8B-B14F-4D97-AF65-F5344CB8AC3E}">
        <p14:creationId xmlns:p14="http://schemas.microsoft.com/office/powerpoint/2010/main" val="42551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9548C-692B-9C2A-A870-40F482EE7A4D}"/>
              </a:ext>
            </a:extLst>
          </p:cNvPr>
          <p:cNvSpPr>
            <a:spLocks noGrp="1"/>
          </p:cNvSpPr>
          <p:nvPr>
            <p:ph type="title"/>
          </p:nvPr>
        </p:nvSpPr>
        <p:spPr/>
        <p:txBody>
          <a:bodyPr/>
          <a:lstStyle/>
          <a:p>
            <a:pPr eaLnBrk="0" hangingPunct="0"/>
            <a:r>
              <a:rPr lang="en-US" dirty="0">
                <a:solidFill>
                  <a:srgbClr val="002243"/>
                </a:solidFill>
              </a:rPr>
              <a:t>Community Connections</a:t>
            </a:r>
          </a:p>
        </p:txBody>
      </p:sp>
      <p:graphicFrame>
        <p:nvGraphicFramePr>
          <p:cNvPr id="3" name="Content Placeholder 5">
            <a:extLst>
              <a:ext uri="{FF2B5EF4-FFF2-40B4-BE49-F238E27FC236}">
                <a16:creationId xmlns:a16="http://schemas.microsoft.com/office/drawing/2014/main" id="{DFCDF102-C85E-9F43-B06C-E7F278BE7868}"/>
              </a:ext>
            </a:extLst>
          </p:cNvPr>
          <p:cNvGraphicFramePr>
            <a:graphicFrameLocks/>
          </p:cNvGraphicFramePr>
          <p:nvPr>
            <p:extLst>
              <p:ext uri="{D42A27DB-BD31-4B8C-83A1-F6EECF244321}">
                <p14:modId xmlns:p14="http://schemas.microsoft.com/office/powerpoint/2010/main" val="1798674593"/>
              </p:ext>
            </p:extLst>
          </p:nvPr>
        </p:nvGraphicFramePr>
        <p:xfrm>
          <a:off x="604837" y="1116106"/>
          <a:ext cx="10887915" cy="4349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BA5E53C-1086-0E75-C081-53E2DE36E092}"/>
              </a:ext>
            </a:extLst>
          </p:cNvPr>
          <p:cNvSpPr txBox="1"/>
          <p:nvPr/>
        </p:nvSpPr>
        <p:spPr bwMode="auto">
          <a:xfrm>
            <a:off x="9045388" y="2342802"/>
            <a:ext cx="221876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r"/>
            <a:r>
              <a:rPr lang="en-US" sz="2000" b="1" kern="100" dirty="0" err="1">
                <a:solidFill>
                  <a:srgbClr val="767171"/>
                </a:solidFill>
                <a:cs typeface="Times New Roman" panose="02020603050405020304" pitchFamily="18" charset="0"/>
              </a:rPr>
              <a:t>findhelp.org</a:t>
            </a:r>
            <a:endParaRPr lang="en-US" sz="2000" b="1" kern="100" dirty="0">
              <a:solidFill>
                <a:srgbClr val="767171"/>
              </a:solidFill>
              <a:cs typeface="Times New Roman" panose="02020603050405020304" pitchFamily="18" charset="0"/>
            </a:endParaRPr>
          </a:p>
          <a:p>
            <a:pPr algn="r"/>
            <a:endParaRPr lang="en-US" sz="2000" b="1" dirty="0">
              <a:solidFill>
                <a:srgbClr val="002243"/>
              </a:solidFill>
            </a:endParaRPr>
          </a:p>
        </p:txBody>
      </p:sp>
      <p:sp>
        <p:nvSpPr>
          <p:cNvPr id="6" name="TextBox 5">
            <a:extLst>
              <a:ext uri="{FF2B5EF4-FFF2-40B4-BE49-F238E27FC236}">
                <a16:creationId xmlns:a16="http://schemas.microsoft.com/office/drawing/2014/main" id="{3EE8BB01-689E-BEAE-377E-280EA1220CB9}"/>
              </a:ext>
            </a:extLst>
          </p:cNvPr>
          <p:cNvSpPr txBox="1"/>
          <p:nvPr/>
        </p:nvSpPr>
        <p:spPr bwMode="auto">
          <a:xfrm>
            <a:off x="8633013" y="4875329"/>
            <a:ext cx="26356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r"/>
            <a:r>
              <a:rPr lang="en-US" sz="2000" b="1" kern="100" dirty="0">
                <a:solidFill>
                  <a:srgbClr val="767171"/>
                </a:solidFill>
                <a:ea typeface="Calibri" panose="020F0502020204030204" pitchFamily="34" charset="0"/>
                <a:cs typeface="Times New Roman" panose="02020603050405020304" pitchFamily="18" charset="0"/>
              </a:rPr>
              <a:t>l</a:t>
            </a:r>
            <a:r>
              <a:rPr lang="en-US" sz="2000" b="1" kern="100" dirty="0">
                <a:solidFill>
                  <a:srgbClr val="767171"/>
                </a:solidFill>
                <a:effectLst/>
                <a:ea typeface="Calibri" panose="020F0502020204030204" pitchFamily="34" charset="0"/>
                <a:cs typeface="Times New Roman" panose="02020603050405020304" pitchFamily="18" charset="0"/>
              </a:rPr>
              <a:t>ghealthbenefits.com</a:t>
            </a:r>
            <a:endParaRPr lang="en-US" sz="2000" b="1" kern="100" dirty="0">
              <a:solidFill>
                <a:srgbClr val="767171"/>
              </a:solidFill>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2000" b="1" dirty="0">
              <a:solidFill>
                <a:srgbClr val="002243"/>
              </a:solidFill>
            </a:endParaRPr>
          </a:p>
        </p:txBody>
      </p:sp>
    </p:spTree>
    <p:extLst>
      <p:ext uri="{BB962C8B-B14F-4D97-AF65-F5344CB8AC3E}">
        <p14:creationId xmlns:p14="http://schemas.microsoft.com/office/powerpoint/2010/main" val="39738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9D53CDF-E192-35BF-E89B-B79D934C5563}"/>
              </a:ext>
            </a:extLst>
          </p:cNvPr>
          <p:cNvSpPr>
            <a:spLocks noGrp="1"/>
          </p:cNvSpPr>
          <p:nvPr>
            <p:ph sz="half" idx="1"/>
          </p:nvPr>
        </p:nvSpPr>
        <p:spPr>
          <a:xfrm>
            <a:off x="605368" y="1733677"/>
            <a:ext cx="5115984" cy="3536579"/>
          </a:xfrm>
        </p:spPr>
        <p:txBody>
          <a:bodyPr/>
          <a:lstStyle/>
          <a:p>
            <a:r>
              <a:rPr lang="en-US" sz="2400" dirty="0"/>
              <a:t>Spirit of Giving</a:t>
            </a:r>
          </a:p>
          <a:p>
            <a:r>
              <a:rPr lang="en-US" sz="2400" dirty="0"/>
              <a:t>Employee Assistance Fund</a:t>
            </a:r>
          </a:p>
          <a:p>
            <a:r>
              <a:rPr lang="en-US" sz="2400" dirty="0"/>
              <a:t>LG Health Foundation</a:t>
            </a:r>
          </a:p>
          <a:p>
            <a:r>
              <a:rPr lang="en-US" sz="2400" dirty="0"/>
              <a:t>Employee Volunteerism Policy</a:t>
            </a:r>
            <a:br>
              <a:rPr lang="en-US" sz="2400" dirty="0"/>
            </a:br>
            <a:endParaRPr lang="en-US" sz="2400" dirty="0"/>
          </a:p>
          <a:p>
            <a:pPr marL="0" indent="0">
              <a:buNone/>
            </a:pPr>
            <a:endParaRPr lang="en-US" sz="2400" dirty="0"/>
          </a:p>
          <a:p>
            <a:pPr marL="0" indent="0">
              <a:buNone/>
            </a:pPr>
            <a:r>
              <a:rPr lang="en-US" sz="2400" dirty="0"/>
              <a:t>Lancastergeneralhealth.org/</a:t>
            </a:r>
            <a:br>
              <a:rPr lang="en-US" sz="2400" dirty="0"/>
            </a:br>
            <a:r>
              <a:rPr lang="en-US" sz="2400" dirty="0"/>
              <a:t>giving-foundation</a:t>
            </a:r>
          </a:p>
        </p:txBody>
      </p:sp>
      <p:sp>
        <p:nvSpPr>
          <p:cNvPr id="2" name="Title 1">
            <a:extLst>
              <a:ext uri="{FF2B5EF4-FFF2-40B4-BE49-F238E27FC236}">
                <a16:creationId xmlns:a16="http://schemas.microsoft.com/office/drawing/2014/main" id="{6BD7491C-D22A-A601-0D4F-F8742DA39886}"/>
              </a:ext>
            </a:extLst>
          </p:cNvPr>
          <p:cNvSpPr>
            <a:spLocks noGrp="1"/>
          </p:cNvSpPr>
          <p:nvPr>
            <p:ph type="title"/>
          </p:nvPr>
        </p:nvSpPr>
        <p:spPr/>
        <p:txBody>
          <a:bodyPr/>
          <a:lstStyle/>
          <a:p>
            <a:r>
              <a:rPr lang="en-US" dirty="0"/>
              <a:t>Giving Back</a:t>
            </a:r>
          </a:p>
        </p:txBody>
      </p:sp>
      <p:pic>
        <p:nvPicPr>
          <p:cNvPr id="9" name="Picture 8">
            <a:extLst>
              <a:ext uri="{FF2B5EF4-FFF2-40B4-BE49-F238E27FC236}">
                <a16:creationId xmlns:a16="http://schemas.microsoft.com/office/drawing/2014/main" id="{49DC630D-0370-5132-6829-55DE670D18F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055112"/>
          </a:xfrm>
          <a:prstGeom prst="rect">
            <a:avLst/>
          </a:prstGeom>
        </p:spPr>
      </p:pic>
    </p:spTree>
    <p:extLst>
      <p:ext uri="{BB962C8B-B14F-4D97-AF65-F5344CB8AC3E}">
        <p14:creationId xmlns:p14="http://schemas.microsoft.com/office/powerpoint/2010/main" val="172484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14D8-D59D-1815-30C6-F2253BFB61ED}"/>
              </a:ext>
            </a:extLst>
          </p:cNvPr>
          <p:cNvSpPr>
            <a:spLocks noGrp="1"/>
          </p:cNvSpPr>
          <p:nvPr>
            <p:ph type="title"/>
          </p:nvPr>
        </p:nvSpPr>
        <p:spPr/>
        <p:txBody>
          <a:bodyPr/>
          <a:lstStyle/>
          <a:p>
            <a:r>
              <a:rPr lang="en-US" dirty="0"/>
              <a:t>Learn More</a:t>
            </a:r>
          </a:p>
        </p:txBody>
      </p:sp>
      <p:sp>
        <p:nvSpPr>
          <p:cNvPr id="7" name="TextBox 6">
            <a:extLst>
              <a:ext uri="{FF2B5EF4-FFF2-40B4-BE49-F238E27FC236}">
                <a16:creationId xmlns:a16="http://schemas.microsoft.com/office/drawing/2014/main" id="{F2E6F493-6BC0-313C-D66A-6B5A25499932}"/>
              </a:ext>
            </a:extLst>
          </p:cNvPr>
          <p:cNvSpPr txBox="1"/>
          <p:nvPr/>
        </p:nvSpPr>
        <p:spPr bwMode="auto">
          <a:xfrm>
            <a:off x="6670624" y="2679700"/>
            <a:ext cx="7581900" cy="132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lnSpc>
                <a:spcPct val="150000"/>
              </a:lnSpc>
            </a:pPr>
            <a:r>
              <a:rPr lang="en-US" sz="2000" b="1" dirty="0">
                <a:solidFill>
                  <a:schemeClr val="bg1">
                    <a:lumMod val="50000"/>
                  </a:schemeClr>
                </a:solidFill>
              </a:rPr>
              <a:t>lghealthbenefits.com</a:t>
            </a:r>
          </a:p>
          <a:p>
            <a:pPr algn="l">
              <a:lnSpc>
                <a:spcPct val="150000"/>
              </a:lnSpc>
            </a:pPr>
            <a:r>
              <a:rPr lang="en-US" sz="2000" b="1" dirty="0">
                <a:solidFill>
                  <a:schemeClr val="bg1">
                    <a:lumMod val="50000"/>
                  </a:schemeClr>
                </a:solidFill>
                <a:hlinkClick r:id="rId3"/>
              </a:rPr>
              <a:t>LGH-benefits@pennmedicine.upenn.edu</a:t>
            </a:r>
            <a:endParaRPr lang="en-US" sz="2000" b="1" dirty="0">
              <a:solidFill>
                <a:schemeClr val="bg1">
                  <a:lumMod val="50000"/>
                </a:schemeClr>
              </a:solidFill>
            </a:endParaRPr>
          </a:p>
          <a:p>
            <a:pPr algn="l">
              <a:lnSpc>
                <a:spcPct val="150000"/>
              </a:lnSpc>
            </a:pPr>
            <a:r>
              <a:rPr lang="en-US" sz="2000" b="1" dirty="0">
                <a:solidFill>
                  <a:schemeClr val="bg1">
                    <a:lumMod val="50000"/>
                  </a:schemeClr>
                </a:solidFill>
              </a:rPr>
              <a:t>Questions?  </a:t>
            </a:r>
            <a:r>
              <a:rPr lang="en-US" sz="2000" dirty="0">
                <a:solidFill>
                  <a:schemeClr val="bg1">
                    <a:lumMod val="50000"/>
                  </a:schemeClr>
                </a:solidFill>
              </a:rPr>
              <a:t>Call</a:t>
            </a:r>
            <a:r>
              <a:rPr lang="en-US" sz="2000" b="1" dirty="0">
                <a:solidFill>
                  <a:schemeClr val="bg1">
                    <a:lumMod val="50000"/>
                  </a:schemeClr>
                </a:solidFill>
              </a:rPr>
              <a:t> </a:t>
            </a:r>
            <a:r>
              <a:rPr lang="en-US" sz="2000" b="1" dirty="0"/>
              <a:t>717-544-4915</a:t>
            </a:r>
          </a:p>
        </p:txBody>
      </p:sp>
      <p:pic>
        <p:nvPicPr>
          <p:cNvPr id="4" name="Picture 3">
            <a:extLst>
              <a:ext uri="{FF2B5EF4-FFF2-40B4-BE49-F238E27FC236}">
                <a16:creationId xmlns:a16="http://schemas.microsoft.com/office/drawing/2014/main" id="{EB3C0064-1962-6EFC-59AB-4D1F6B602CB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956" b="836"/>
          <a:stretch/>
        </p:blipFill>
        <p:spPr>
          <a:xfrm>
            <a:off x="324091" y="1481560"/>
            <a:ext cx="6096000" cy="3206188"/>
          </a:xfrm>
          <a:prstGeom prst="rect">
            <a:avLst/>
          </a:prstGeom>
          <a:ln>
            <a:solidFill>
              <a:schemeClr val="bg1">
                <a:lumMod val="85000"/>
              </a:schemeClr>
            </a:solidFill>
          </a:ln>
        </p:spPr>
      </p:pic>
    </p:spTree>
    <p:extLst>
      <p:ext uri="{BB962C8B-B14F-4D97-AF65-F5344CB8AC3E}">
        <p14:creationId xmlns:p14="http://schemas.microsoft.com/office/powerpoint/2010/main" val="266874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909F-A4EC-E090-8509-C089DB702CA8}"/>
              </a:ext>
            </a:extLst>
          </p:cNvPr>
          <p:cNvSpPr>
            <a:spLocks noGrp="1"/>
          </p:cNvSpPr>
          <p:nvPr>
            <p:ph type="title"/>
          </p:nvPr>
        </p:nvSpPr>
        <p:spPr>
          <a:xfrm>
            <a:off x="605368" y="476872"/>
            <a:ext cx="5025411" cy="923330"/>
          </a:xfrm>
        </p:spPr>
        <p:txBody>
          <a:bodyPr/>
          <a:lstStyle/>
          <a:p>
            <a:r>
              <a:rPr lang="en-US" dirty="0">
                <a:solidFill>
                  <a:srgbClr val="002243"/>
                </a:solidFill>
              </a:rPr>
              <a:t>Well</a:t>
            </a:r>
            <a:r>
              <a:rPr lang="en-US" i="1" dirty="0">
                <a:solidFill>
                  <a:srgbClr val="002243"/>
                </a:solidFill>
              </a:rPr>
              <a:t>focused</a:t>
            </a:r>
            <a:r>
              <a:rPr lang="en-US" dirty="0">
                <a:solidFill>
                  <a:srgbClr val="002243"/>
                </a:solidFill>
              </a:rPr>
              <a:t> – </a:t>
            </a:r>
            <a:br>
              <a:rPr lang="en-US" dirty="0">
                <a:solidFill>
                  <a:srgbClr val="002243"/>
                </a:solidFill>
              </a:rPr>
            </a:br>
            <a:r>
              <a:rPr lang="en-US" b="0" dirty="0">
                <a:solidFill>
                  <a:srgbClr val="002243"/>
                </a:solidFill>
              </a:rPr>
              <a:t>Care Navigation</a:t>
            </a:r>
          </a:p>
        </p:txBody>
      </p:sp>
      <p:sp>
        <p:nvSpPr>
          <p:cNvPr id="11" name="Content Placeholder 6">
            <a:extLst>
              <a:ext uri="{FF2B5EF4-FFF2-40B4-BE49-F238E27FC236}">
                <a16:creationId xmlns:a16="http://schemas.microsoft.com/office/drawing/2014/main" id="{864C9534-8679-45D2-EE16-1EF599399FEB}"/>
              </a:ext>
            </a:extLst>
          </p:cNvPr>
          <p:cNvSpPr>
            <a:spLocks noGrp="1"/>
          </p:cNvSpPr>
          <p:nvPr>
            <p:ph sz="half" idx="1"/>
          </p:nvPr>
        </p:nvSpPr>
        <p:spPr>
          <a:xfrm>
            <a:off x="604838" y="1765302"/>
            <a:ext cx="5116512" cy="2890248"/>
          </a:xfrm>
        </p:spPr>
        <p:txBody>
          <a:bodyPr/>
          <a:lstStyle/>
          <a:p>
            <a:pPr marL="0" lvl="0" indent="0">
              <a:buNone/>
            </a:pPr>
            <a:r>
              <a:rPr lang="en-US" sz="2400" dirty="0"/>
              <a:t>Connecting you to the </a:t>
            </a:r>
            <a:br>
              <a:rPr lang="en-US" sz="2400" dirty="0"/>
            </a:br>
            <a:r>
              <a:rPr lang="en-US" sz="2400" dirty="0"/>
              <a:t>benefits you need</a:t>
            </a:r>
          </a:p>
          <a:p>
            <a:pPr marL="0" indent="0">
              <a:buNone/>
            </a:pPr>
            <a:br>
              <a:rPr lang="en-US" dirty="0"/>
            </a:br>
            <a:endParaRPr lang="en-US" dirty="0"/>
          </a:p>
          <a:p>
            <a:pPr marL="0" indent="0">
              <a:buNone/>
            </a:pPr>
            <a:r>
              <a:rPr lang="en-US" sz="2400" b="1" dirty="0">
                <a:solidFill>
                  <a:srgbClr val="8B0C26"/>
                </a:solidFill>
              </a:rPr>
              <a:t>717-544-3546</a:t>
            </a:r>
          </a:p>
          <a:p>
            <a:pPr marL="0" indent="0">
              <a:buNone/>
            </a:pPr>
            <a:r>
              <a:rPr lang="en-US" sz="2400" dirty="0" err="1"/>
              <a:t>Wellfocused-lgh@pennmedicine.upenn.edu</a:t>
            </a:r>
            <a:endParaRPr lang="en-US" sz="2400" dirty="0"/>
          </a:p>
        </p:txBody>
      </p:sp>
      <p:pic>
        <p:nvPicPr>
          <p:cNvPr id="12" name="Picture 11">
            <a:extLst>
              <a:ext uri="{FF2B5EF4-FFF2-40B4-BE49-F238E27FC236}">
                <a16:creationId xmlns:a16="http://schemas.microsoft.com/office/drawing/2014/main" id="{5DEDF899-5D18-E12A-6FCB-8601B2E14BD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5999" y="0"/>
            <a:ext cx="6096001" cy="6063916"/>
          </a:xfrm>
          <a:prstGeom prst="rect">
            <a:avLst/>
          </a:prstGeom>
        </p:spPr>
      </p:pic>
      <p:pic>
        <p:nvPicPr>
          <p:cNvPr id="4" name="Picture 3" descr="A person sitting at a table using a computer&#10;&#10;Description automatically generated">
            <a:extLst>
              <a:ext uri="{FF2B5EF4-FFF2-40B4-BE49-F238E27FC236}">
                <a16:creationId xmlns:a16="http://schemas.microsoft.com/office/drawing/2014/main" id="{E3195D39-371B-6A77-5DE5-69BA9FBA100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459"/>
          <a:stretch/>
        </p:blipFill>
        <p:spPr>
          <a:xfrm>
            <a:off x="6096000" y="-27859"/>
            <a:ext cx="6096000" cy="6091903"/>
          </a:xfrm>
          <a:prstGeom prst="rect">
            <a:avLst/>
          </a:prstGeom>
        </p:spPr>
      </p:pic>
    </p:spTree>
    <p:extLst>
      <p:ext uri="{BB962C8B-B14F-4D97-AF65-F5344CB8AC3E}">
        <p14:creationId xmlns:p14="http://schemas.microsoft.com/office/powerpoint/2010/main" val="127754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686B-73D9-4B78-7C0A-BBEFB41F9706}"/>
              </a:ext>
            </a:extLst>
          </p:cNvPr>
          <p:cNvSpPr>
            <a:spLocks noGrp="1"/>
          </p:cNvSpPr>
          <p:nvPr>
            <p:ph type="title"/>
          </p:nvPr>
        </p:nvSpPr>
        <p:spPr>
          <a:xfrm>
            <a:off x="605368" y="476872"/>
            <a:ext cx="5140112" cy="923330"/>
          </a:xfrm>
        </p:spPr>
        <p:txBody>
          <a:bodyPr/>
          <a:lstStyle/>
          <a:p>
            <a:r>
              <a:rPr lang="en-US" dirty="0">
                <a:solidFill>
                  <a:srgbClr val="002243"/>
                </a:solidFill>
              </a:rPr>
              <a:t>Well</a:t>
            </a:r>
            <a:r>
              <a:rPr lang="en-US" i="1" dirty="0">
                <a:solidFill>
                  <a:srgbClr val="002243"/>
                </a:solidFill>
              </a:rPr>
              <a:t>focused</a:t>
            </a:r>
            <a:r>
              <a:rPr lang="en-US" dirty="0">
                <a:solidFill>
                  <a:srgbClr val="002243"/>
                </a:solidFill>
              </a:rPr>
              <a:t> – </a:t>
            </a:r>
            <a:br>
              <a:rPr lang="en-US" dirty="0">
                <a:solidFill>
                  <a:srgbClr val="002243"/>
                </a:solidFill>
              </a:rPr>
            </a:br>
            <a:r>
              <a:rPr lang="en-US" b="0" dirty="0">
                <a:solidFill>
                  <a:srgbClr val="002243"/>
                </a:solidFill>
              </a:rPr>
              <a:t>Health Screenings</a:t>
            </a:r>
          </a:p>
        </p:txBody>
      </p:sp>
      <p:sp>
        <p:nvSpPr>
          <p:cNvPr id="3" name="Content Placeholder 2">
            <a:extLst>
              <a:ext uri="{FF2B5EF4-FFF2-40B4-BE49-F238E27FC236}">
                <a16:creationId xmlns:a16="http://schemas.microsoft.com/office/drawing/2014/main" id="{7739D33E-16FE-F85C-EAD6-F01FCF362DFE}"/>
              </a:ext>
            </a:extLst>
          </p:cNvPr>
          <p:cNvSpPr>
            <a:spLocks noGrp="1"/>
          </p:cNvSpPr>
          <p:nvPr>
            <p:ph idx="1"/>
          </p:nvPr>
        </p:nvSpPr>
        <p:spPr>
          <a:xfrm>
            <a:off x="607996" y="1866900"/>
            <a:ext cx="4593395" cy="1828419"/>
          </a:xfrm>
        </p:spPr>
        <p:txBody>
          <a:bodyPr/>
          <a:lstStyle/>
          <a:p>
            <a:r>
              <a:rPr lang="en-US" sz="2400" dirty="0"/>
              <a:t>Free onsite screenings</a:t>
            </a:r>
          </a:p>
          <a:p>
            <a:r>
              <a:rPr lang="en-US" sz="2400" dirty="0"/>
              <a:t>Identify health risks</a:t>
            </a:r>
          </a:p>
          <a:p>
            <a:r>
              <a:rPr lang="en-US" sz="2400" dirty="0"/>
              <a:t>Earn financial rewards for completing</a:t>
            </a:r>
          </a:p>
        </p:txBody>
      </p:sp>
      <p:pic>
        <p:nvPicPr>
          <p:cNvPr id="5" name="Picture 4" descr="A person smiling at a doctor&#10;&#10;Description automatically generated">
            <a:extLst>
              <a:ext uri="{FF2B5EF4-FFF2-40B4-BE49-F238E27FC236}">
                <a16:creationId xmlns:a16="http://schemas.microsoft.com/office/drawing/2014/main" id="{E72F78D9-0B55-EE6C-5E01-584666BA7C3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6000" y="0"/>
            <a:ext cx="6096000" cy="6065520"/>
          </a:xfrm>
          <a:prstGeom prst="rect">
            <a:avLst/>
          </a:prstGeom>
        </p:spPr>
      </p:pic>
    </p:spTree>
    <p:extLst>
      <p:ext uri="{BB962C8B-B14F-4D97-AF65-F5344CB8AC3E}">
        <p14:creationId xmlns:p14="http://schemas.microsoft.com/office/powerpoint/2010/main" val="67803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B0F1A-0711-6794-178A-031E39DBD937}"/>
              </a:ext>
            </a:extLst>
          </p:cNvPr>
          <p:cNvSpPr>
            <a:spLocks noGrp="1"/>
          </p:cNvSpPr>
          <p:nvPr>
            <p:ph type="title"/>
          </p:nvPr>
        </p:nvSpPr>
        <p:spPr>
          <a:xfrm>
            <a:off x="604838" y="476250"/>
            <a:ext cx="5186362" cy="923330"/>
          </a:xfrm>
        </p:spPr>
        <p:txBody>
          <a:bodyPr/>
          <a:lstStyle/>
          <a:p>
            <a:r>
              <a:rPr lang="en-US" dirty="0" err="1"/>
              <a:t>Well</a:t>
            </a:r>
            <a:r>
              <a:rPr lang="en-US" i="1" dirty="0" err="1"/>
              <a:t>focused</a:t>
            </a:r>
            <a:r>
              <a:rPr lang="en-US" dirty="0"/>
              <a:t> Rewards – </a:t>
            </a:r>
            <a:r>
              <a:rPr lang="en-US" b="0" dirty="0"/>
              <a:t>Financial Rewards</a:t>
            </a:r>
          </a:p>
        </p:txBody>
      </p:sp>
      <p:sp>
        <p:nvSpPr>
          <p:cNvPr id="3" name="Content Placeholder 2">
            <a:extLst>
              <a:ext uri="{FF2B5EF4-FFF2-40B4-BE49-F238E27FC236}">
                <a16:creationId xmlns:a16="http://schemas.microsoft.com/office/drawing/2014/main" id="{2A0E4F29-0536-4081-9D14-372DC98CCAB2}"/>
              </a:ext>
            </a:extLst>
          </p:cNvPr>
          <p:cNvSpPr>
            <a:spLocks noGrp="1"/>
          </p:cNvSpPr>
          <p:nvPr>
            <p:ph idx="1"/>
          </p:nvPr>
        </p:nvSpPr>
        <p:spPr>
          <a:xfrm>
            <a:off x="608013" y="1536707"/>
            <a:ext cx="5061267" cy="3536579"/>
          </a:xfrm>
        </p:spPr>
        <p:txBody>
          <a:bodyPr/>
          <a:lstStyle/>
          <a:p>
            <a:pPr lvl="0"/>
            <a:r>
              <a:rPr lang="en-US" sz="2400" dirty="0"/>
              <a:t>Well-being assessment</a:t>
            </a:r>
          </a:p>
          <a:p>
            <a:pPr lvl="0"/>
            <a:r>
              <a:rPr lang="en-US" sz="2400" dirty="0"/>
              <a:t>Health screenings</a:t>
            </a:r>
          </a:p>
          <a:p>
            <a:pPr lvl="0"/>
            <a:r>
              <a:rPr lang="en-US" sz="2400" dirty="0"/>
              <a:t>Preventive care and </a:t>
            </a:r>
            <a:br>
              <a:rPr lang="en-US" sz="2400" dirty="0"/>
            </a:br>
            <a:r>
              <a:rPr lang="en-US" sz="2400" dirty="0"/>
              <a:t>annual checkups</a:t>
            </a:r>
          </a:p>
          <a:p>
            <a:pPr lvl="0"/>
            <a:r>
              <a:rPr lang="en-US" sz="2400" dirty="0"/>
              <a:t>Meeting healthy goals  </a:t>
            </a:r>
          </a:p>
          <a:p>
            <a:pPr lvl="0"/>
            <a:r>
              <a:rPr lang="en-US" sz="2400" dirty="0"/>
              <a:t>Self-directed learning opportunities and activities</a:t>
            </a:r>
          </a:p>
          <a:p>
            <a:pPr marL="0" indent="0">
              <a:buNone/>
            </a:pPr>
            <a:endParaRPr lang="en-US" sz="2400" dirty="0"/>
          </a:p>
        </p:txBody>
      </p:sp>
      <p:sp>
        <p:nvSpPr>
          <p:cNvPr id="7" name="TextBox 6">
            <a:extLst>
              <a:ext uri="{FF2B5EF4-FFF2-40B4-BE49-F238E27FC236}">
                <a16:creationId xmlns:a16="http://schemas.microsoft.com/office/drawing/2014/main" id="{F3E7F7D0-8167-50B6-91F1-D50D5F810B51}"/>
              </a:ext>
            </a:extLst>
          </p:cNvPr>
          <p:cNvSpPr txBox="1"/>
          <p:nvPr/>
        </p:nvSpPr>
        <p:spPr bwMode="auto">
          <a:xfrm>
            <a:off x="8551607" y="5246013"/>
            <a:ext cx="344424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2800" b="1" dirty="0" err="1">
                <a:solidFill>
                  <a:srgbClr val="8B0C26"/>
                </a:solidFill>
                <a:effectLst/>
                <a:latin typeface="Helvetica" pitchFamily="2" charset="0"/>
                <a:ea typeface="Calibri" panose="020F0502020204030204" pitchFamily="34" charset="0"/>
                <a:cs typeface="Helvetica" pitchFamily="2" charset="0"/>
              </a:rPr>
              <a:t>lgh.limeade.</a:t>
            </a:r>
            <a:r>
              <a:rPr lang="en-US" sz="2800" b="1" u="sng" dirty="0" err="1">
                <a:solidFill>
                  <a:srgbClr val="8B0C26"/>
                </a:solidFill>
                <a:effectLst/>
                <a:latin typeface="Helvetica" pitchFamily="2" charset="0"/>
                <a:ea typeface="Calibri" panose="020F0502020204030204" pitchFamily="34" charset="0"/>
                <a:cs typeface="Helvetica" pitchFamily="2" charset="0"/>
              </a:rPr>
              <a:t>com</a:t>
            </a:r>
            <a:r>
              <a:rPr lang="en-US" sz="2800" b="1" dirty="0">
                <a:solidFill>
                  <a:srgbClr val="8B0C26"/>
                </a:solidFill>
                <a:effectLst/>
                <a:latin typeface="Helvetica" pitchFamily="2" charset="0"/>
                <a:ea typeface="Calibri" panose="020F0502020204030204" pitchFamily="34" charset="0"/>
                <a:cs typeface="Helvetica" pitchFamily="2" charset="0"/>
              </a:rPr>
              <a:t> </a:t>
            </a:r>
            <a:r>
              <a:rPr lang="en-US" sz="2800" b="1" dirty="0">
                <a:solidFill>
                  <a:srgbClr val="8B0C26"/>
                </a:solidFill>
                <a:effectLst/>
              </a:rPr>
              <a:t> </a:t>
            </a:r>
            <a:endParaRPr lang="en-US" sz="2800" b="1" dirty="0">
              <a:solidFill>
                <a:srgbClr val="8B0C26"/>
              </a:solidFill>
            </a:endParaRPr>
          </a:p>
        </p:txBody>
      </p:sp>
      <p:sp>
        <p:nvSpPr>
          <p:cNvPr id="4" name="Content Placeholder 2">
            <a:extLst>
              <a:ext uri="{FF2B5EF4-FFF2-40B4-BE49-F238E27FC236}">
                <a16:creationId xmlns:a16="http://schemas.microsoft.com/office/drawing/2014/main" id="{D74FBADF-EE8D-2FB6-150F-FA04355603EA}"/>
              </a:ext>
            </a:extLst>
          </p:cNvPr>
          <p:cNvSpPr txBox="1">
            <a:spLocks/>
          </p:cNvSpPr>
          <p:nvPr/>
        </p:nvSpPr>
        <p:spPr bwMode="auto">
          <a:xfrm>
            <a:off x="6379549" y="1533755"/>
            <a:ext cx="5061267" cy="345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7648" rIns="0" bIns="97648" numCol="1" anchor="t" anchorCtr="0" compatLnSpc="1">
            <a:prstTxWarp prst="textNoShape">
              <a:avLst/>
            </a:prstTxWarp>
            <a:spAutoFit/>
          </a:bodyPr>
          <a:lstStyle>
            <a:lvl1pPr marL="242888" indent="-242888" algn="l" defTabSz="901700" rtl="0" eaLnBrk="1" fontAlgn="base" hangingPunct="1">
              <a:spcBef>
                <a:spcPts val="400"/>
              </a:spcBef>
              <a:spcAft>
                <a:spcPts val="200"/>
              </a:spcAft>
              <a:buClr>
                <a:schemeClr val="tx2"/>
              </a:buClr>
              <a:buSzPct val="120000"/>
              <a:buFont typeface="Lucida Grande" panose="020B0600040502020204" pitchFamily="34" charset="0"/>
              <a:buChar char="‣"/>
              <a:defRPr sz="2000" b="0" kern="1200">
                <a:solidFill>
                  <a:schemeClr val="tx1"/>
                </a:solidFill>
                <a:latin typeface="+mn-lt"/>
                <a:ea typeface="+mn-ea"/>
                <a:cs typeface="+mn-cs"/>
              </a:defRPr>
            </a:lvl1pPr>
            <a:lvl2pPr marL="660400" indent="-303213" algn="l" defTabSz="901700" rtl="0" eaLnBrk="1" fontAlgn="base" hangingPunct="1">
              <a:spcBef>
                <a:spcPts val="200"/>
              </a:spcBef>
              <a:spcAft>
                <a:spcPts val="200"/>
              </a:spcAft>
              <a:buClr>
                <a:schemeClr val="tx1"/>
              </a:buClr>
              <a:buSzPct val="110000"/>
              <a:buFont typeface="Arial" panose="020B0604020202020204" pitchFamily="34" charset="0"/>
              <a:buChar char="•"/>
              <a:defRPr kern="1200">
                <a:solidFill>
                  <a:schemeClr val="bg1">
                    <a:lumMod val="50000"/>
                  </a:schemeClr>
                </a:solidFill>
                <a:latin typeface="+mn-lt"/>
                <a:ea typeface="+mn-ea"/>
                <a:cs typeface="+mn-cs"/>
              </a:defRPr>
            </a:lvl2pPr>
            <a:lvl3pPr marL="1077913" indent="-303213" algn="l" defTabSz="901700" rtl="0" eaLnBrk="1" fontAlgn="base" hangingPunct="1">
              <a:spcBef>
                <a:spcPts val="200"/>
              </a:spcBef>
              <a:spcAft>
                <a:spcPts val="200"/>
              </a:spcAft>
              <a:buClr>
                <a:schemeClr val="accent1"/>
              </a:buClr>
              <a:buFont typeface="Arial" panose="020B0604020202020204" pitchFamily="34" charset="0"/>
              <a:buChar char="–"/>
              <a:defRPr sz="1600" b="0" kern="1200">
                <a:solidFill>
                  <a:schemeClr val="bg1">
                    <a:lumMod val="50000"/>
                  </a:schemeClr>
                </a:solidFill>
                <a:latin typeface="+mn-lt"/>
                <a:ea typeface="+mn-ea"/>
                <a:cs typeface="+mn-cs"/>
              </a:defRPr>
            </a:lvl3pPr>
            <a:lvl4pPr marL="1438275" indent="-246063" algn="l" defTabSz="901700" rtl="0" eaLnBrk="1" fontAlgn="base" hangingPunct="1">
              <a:spcBef>
                <a:spcPts val="200"/>
              </a:spcBef>
              <a:spcAft>
                <a:spcPts val="200"/>
              </a:spcAft>
              <a:buClr>
                <a:schemeClr val="tx2"/>
              </a:buClr>
              <a:buFont typeface="Arial" panose="020B0604020202020204" pitchFamily="34" charset="0"/>
              <a:buChar char="•"/>
              <a:defRPr sz="1600" kern="1200">
                <a:solidFill>
                  <a:schemeClr val="bg1">
                    <a:lumMod val="50000"/>
                  </a:schemeClr>
                </a:solidFill>
                <a:latin typeface="+mn-lt"/>
                <a:ea typeface="+mn-ea"/>
                <a:cs typeface="+mn-cs"/>
              </a:defRPr>
            </a:lvl4pPr>
            <a:lvl5pPr marL="1795463" indent="-242888" algn="l" defTabSz="901700" rtl="0" eaLnBrk="1" fontAlgn="base" hangingPunct="1">
              <a:spcBef>
                <a:spcPts val="200"/>
              </a:spcBef>
              <a:spcAft>
                <a:spcPts val="200"/>
              </a:spcAft>
              <a:buClr>
                <a:schemeClr val="tx2"/>
              </a:buClr>
              <a:buFont typeface="Franklin Gothic Book" panose="020B0503020102020204" pitchFamily="34"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Personal and team challenges</a:t>
            </a:r>
          </a:p>
          <a:p>
            <a:r>
              <a:rPr lang="en-US" sz="2400" dirty="0"/>
              <a:t>Holistic therapy services and financial counseling</a:t>
            </a:r>
          </a:p>
          <a:p>
            <a:r>
              <a:rPr lang="en-US" sz="2400" dirty="0"/>
              <a:t>Tracking movement and exercise</a:t>
            </a:r>
          </a:p>
          <a:p>
            <a:r>
              <a:rPr lang="en-US" sz="2400" dirty="0"/>
              <a:t>Connecting with </a:t>
            </a:r>
            <a:r>
              <a:rPr lang="en-US" sz="2400" dirty="0" err="1"/>
              <a:t>meQuilibrium</a:t>
            </a:r>
            <a:r>
              <a:rPr lang="en-US" sz="2400" dirty="0"/>
              <a:t> to build resilience and improve </a:t>
            </a:r>
            <a:br>
              <a:rPr lang="en-US" sz="2400" dirty="0"/>
            </a:br>
            <a:r>
              <a:rPr lang="en-US" sz="2400" dirty="0"/>
              <a:t>mental health</a:t>
            </a:r>
          </a:p>
          <a:p>
            <a:endParaRPr lang="en-US" sz="2400" dirty="0"/>
          </a:p>
        </p:txBody>
      </p:sp>
    </p:spTree>
    <p:extLst>
      <p:ext uri="{BB962C8B-B14F-4D97-AF65-F5344CB8AC3E}">
        <p14:creationId xmlns:p14="http://schemas.microsoft.com/office/powerpoint/2010/main" val="360501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8F67A6-2ABF-3582-D05D-4BC4A62A03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 t="-42"/>
          <a:stretch/>
        </p:blipFill>
        <p:spPr>
          <a:xfrm>
            <a:off x="0" y="1387929"/>
            <a:ext cx="12192000" cy="4680362"/>
          </a:xfrm>
          <a:prstGeom prst="rect">
            <a:avLst/>
          </a:prstGeom>
        </p:spPr>
      </p:pic>
      <p:pic>
        <p:nvPicPr>
          <p:cNvPr id="20" name="Picture 19" descr="A map with a line going through it&#10;&#10;Description automatically generated">
            <a:extLst>
              <a:ext uri="{FF2B5EF4-FFF2-40B4-BE49-F238E27FC236}">
                <a16:creationId xmlns:a16="http://schemas.microsoft.com/office/drawing/2014/main" id="{34ED28CD-0687-6BD1-C720-FA82156AB6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96816" y="4024892"/>
            <a:ext cx="1906909" cy="1337683"/>
          </a:xfrm>
          <a:prstGeom prst="rect">
            <a:avLst/>
          </a:prstGeom>
        </p:spPr>
      </p:pic>
      <p:sp>
        <p:nvSpPr>
          <p:cNvPr id="2" name="Title 1"/>
          <p:cNvSpPr>
            <a:spLocks noGrp="1"/>
          </p:cNvSpPr>
          <p:nvPr>
            <p:ph type="title"/>
          </p:nvPr>
        </p:nvSpPr>
        <p:spPr/>
        <p:txBody>
          <a:bodyPr/>
          <a:lstStyle/>
          <a:p>
            <a:r>
              <a:rPr lang="en-US" dirty="0" err="1">
                <a:solidFill>
                  <a:srgbClr val="002243"/>
                </a:solidFill>
              </a:rPr>
              <a:t>Well</a:t>
            </a:r>
            <a:r>
              <a:rPr lang="en-US" i="1" dirty="0" err="1">
                <a:solidFill>
                  <a:srgbClr val="002243"/>
                </a:solidFill>
              </a:rPr>
              <a:t>focused</a:t>
            </a:r>
            <a:r>
              <a:rPr lang="en-US" dirty="0">
                <a:solidFill>
                  <a:srgbClr val="002243"/>
                </a:solidFill>
              </a:rPr>
              <a:t> – </a:t>
            </a:r>
            <a:r>
              <a:rPr lang="en-US" b="0" dirty="0">
                <a:solidFill>
                  <a:srgbClr val="002243"/>
                </a:solidFill>
              </a:rPr>
              <a:t>Free Onsite Fitness Centers</a:t>
            </a:r>
            <a:endParaRPr lang="en-US" dirty="0">
              <a:solidFill>
                <a:srgbClr val="002243"/>
              </a:solidFill>
            </a:endParaRPr>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idx="1"/>
          </p:nvPr>
        </p:nvSpPr>
        <p:spPr>
          <a:xfrm>
            <a:off x="630300" y="1325619"/>
            <a:ext cx="5202464" cy="935867"/>
          </a:xfrm>
        </p:spPr>
        <p:txBody>
          <a:bodyPr/>
          <a:lstStyle/>
          <a:p>
            <a:br>
              <a:rPr lang="en-US" sz="2400"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rPr>
            </a:br>
            <a:endParaRPr lang="en-US" sz="2400" kern="100" dirty="0">
              <a:solidFill>
                <a:srgbClr val="002243"/>
              </a:solidFill>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F2068D80-A6DB-4448-9311-E9C1419A6C8C}"/>
              </a:ext>
            </a:extLst>
          </p:cNvPr>
          <p:cNvGrpSpPr/>
          <p:nvPr/>
        </p:nvGrpSpPr>
        <p:grpSpPr>
          <a:xfrm>
            <a:off x="6287474" y="4282383"/>
            <a:ext cx="481263" cy="481263"/>
            <a:chOff x="-2887579" y="1165058"/>
            <a:chExt cx="2685048" cy="2685047"/>
          </a:xfrm>
        </p:grpSpPr>
        <p:sp>
          <p:nvSpPr>
            <p:cNvPr id="10" name="Oval 9">
              <a:extLst>
                <a:ext uri="{FF2B5EF4-FFF2-40B4-BE49-F238E27FC236}">
                  <a16:creationId xmlns:a16="http://schemas.microsoft.com/office/drawing/2014/main" id="{D57A4BD6-89C1-CB3E-430D-83847856D4D5}"/>
                </a:ext>
              </a:extLst>
            </p:cNvPr>
            <p:cNvSpPr/>
            <p:nvPr/>
          </p:nvSpPr>
          <p:spPr bwMode="auto">
            <a:xfrm>
              <a:off x="-2887579" y="1165058"/>
              <a:ext cx="2685048" cy="2685047"/>
            </a:xfrm>
            <a:prstGeom prst="ellipse">
              <a:avLst/>
            </a:prstGeom>
            <a:solidFill>
              <a:srgbClr val="8B0C2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9" name="Picture 8">
              <a:extLst>
                <a:ext uri="{FF2B5EF4-FFF2-40B4-BE49-F238E27FC236}">
                  <a16:creationId xmlns:a16="http://schemas.microsoft.com/office/drawing/2014/main" id="{2FEE4F4C-49AD-7C28-22BD-DCE474D9886A}"/>
                </a:ext>
              </a:extLst>
            </p:cNvPr>
            <p:cNvPicPr>
              <a:picLocks noChangeAspect="1"/>
            </p:cNvPicPr>
            <p:nvPr/>
          </p:nvPicPr>
          <p:blipFill>
            <a:blip r:embed="rId5">
              <a:duotone>
                <a:schemeClr val="bg2">
                  <a:shade val="45000"/>
                  <a:satMod val="135000"/>
                </a:schemeClr>
                <a:prstClr val="white"/>
              </a:duotone>
            </a:blip>
            <a:stretch>
              <a:fillRect/>
            </a:stretch>
          </p:blipFill>
          <p:spPr>
            <a:xfrm>
              <a:off x="-2466352" y="1622258"/>
              <a:ext cx="1912900" cy="1578142"/>
            </a:xfrm>
            <a:prstGeom prst="rect">
              <a:avLst/>
            </a:prstGeom>
            <a:ln>
              <a:noFill/>
            </a:ln>
          </p:spPr>
        </p:pic>
      </p:grpSp>
      <p:grpSp>
        <p:nvGrpSpPr>
          <p:cNvPr id="12" name="Group 11">
            <a:extLst>
              <a:ext uri="{FF2B5EF4-FFF2-40B4-BE49-F238E27FC236}">
                <a16:creationId xmlns:a16="http://schemas.microsoft.com/office/drawing/2014/main" id="{ED034138-BA6A-5678-0730-D3B83BCD23BB}"/>
              </a:ext>
            </a:extLst>
          </p:cNvPr>
          <p:cNvGrpSpPr/>
          <p:nvPr/>
        </p:nvGrpSpPr>
        <p:grpSpPr>
          <a:xfrm>
            <a:off x="6203986" y="2142194"/>
            <a:ext cx="481263" cy="481263"/>
            <a:chOff x="-2887579" y="1165058"/>
            <a:chExt cx="2685048" cy="2685047"/>
          </a:xfrm>
        </p:grpSpPr>
        <p:sp>
          <p:nvSpPr>
            <p:cNvPr id="13" name="Oval 12">
              <a:extLst>
                <a:ext uri="{FF2B5EF4-FFF2-40B4-BE49-F238E27FC236}">
                  <a16:creationId xmlns:a16="http://schemas.microsoft.com/office/drawing/2014/main" id="{6E453AC9-D6BB-673D-C0C1-5EF48BBD034A}"/>
                </a:ext>
              </a:extLst>
            </p:cNvPr>
            <p:cNvSpPr/>
            <p:nvPr/>
          </p:nvSpPr>
          <p:spPr bwMode="auto">
            <a:xfrm>
              <a:off x="-2887579" y="1165058"/>
              <a:ext cx="2685048" cy="2685047"/>
            </a:xfrm>
            <a:prstGeom prst="ellipse">
              <a:avLst/>
            </a:prstGeom>
            <a:solidFill>
              <a:srgbClr val="8B0C2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14" name="Picture 13">
              <a:extLst>
                <a:ext uri="{FF2B5EF4-FFF2-40B4-BE49-F238E27FC236}">
                  <a16:creationId xmlns:a16="http://schemas.microsoft.com/office/drawing/2014/main" id="{48EAD6E7-4A17-B5BD-EE11-90053EF12A9D}"/>
                </a:ext>
              </a:extLst>
            </p:cNvPr>
            <p:cNvPicPr>
              <a:picLocks noChangeAspect="1"/>
            </p:cNvPicPr>
            <p:nvPr/>
          </p:nvPicPr>
          <p:blipFill>
            <a:blip r:embed="rId5">
              <a:duotone>
                <a:schemeClr val="bg2">
                  <a:shade val="45000"/>
                  <a:satMod val="135000"/>
                </a:schemeClr>
                <a:prstClr val="white"/>
              </a:duotone>
            </a:blip>
            <a:stretch>
              <a:fillRect/>
            </a:stretch>
          </p:blipFill>
          <p:spPr>
            <a:xfrm>
              <a:off x="-2466352" y="1622258"/>
              <a:ext cx="1912900" cy="1578142"/>
            </a:xfrm>
            <a:prstGeom prst="rect">
              <a:avLst/>
            </a:prstGeom>
            <a:ln>
              <a:noFill/>
            </a:ln>
          </p:spPr>
        </p:pic>
      </p:grpSp>
      <p:grpSp>
        <p:nvGrpSpPr>
          <p:cNvPr id="15" name="Group 14">
            <a:extLst>
              <a:ext uri="{FF2B5EF4-FFF2-40B4-BE49-F238E27FC236}">
                <a16:creationId xmlns:a16="http://schemas.microsoft.com/office/drawing/2014/main" id="{C746642E-F9C3-2097-04F0-1CF8E0BCF22F}"/>
              </a:ext>
            </a:extLst>
          </p:cNvPr>
          <p:cNvGrpSpPr/>
          <p:nvPr/>
        </p:nvGrpSpPr>
        <p:grpSpPr>
          <a:xfrm>
            <a:off x="5747978" y="3429000"/>
            <a:ext cx="481263" cy="481263"/>
            <a:chOff x="-2887579" y="1165058"/>
            <a:chExt cx="2685048" cy="2685047"/>
          </a:xfrm>
        </p:grpSpPr>
        <p:sp>
          <p:nvSpPr>
            <p:cNvPr id="16" name="Oval 15">
              <a:extLst>
                <a:ext uri="{FF2B5EF4-FFF2-40B4-BE49-F238E27FC236}">
                  <a16:creationId xmlns:a16="http://schemas.microsoft.com/office/drawing/2014/main" id="{0B800A3B-DB24-31A6-9288-469E6D7CCD57}"/>
                </a:ext>
              </a:extLst>
            </p:cNvPr>
            <p:cNvSpPr/>
            <p:nvPr/>
          </p:nvSpPr>
          <p:spPr bwMode="auto">
            <a:xfrm>
              <a:off x="-2887579" y="1165058"/>
              <a:ext cx="2685048" cy="2685047"/>
            </a:xfrm>
            <a:prstGeom prst="ellipse">
              <a:avLst/>
            </a:prstGeom>
            <a:solidFill>
              <a:srgbClr val="8B0C2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panose="020B0604020202020204" pitchFamily="34" charset="0"/>
              </a:endParaRPr>
            </a:p>
          </p:txBody>
        </p:sp>
        <p:pic>
          <p:nvPicPr>
            <p:cNvPr id="17" name="Picture 16">
              <a:extLst>
                <a:ext uri="{FF2B5EF4-FFF2-40B4-BE49-F238E27FC236}">
                  <a16:creationId xmlns:a16="http://schemas.microsoft.com/office/drawing/2014/main" id="{78D00326-6E6B-C307-1873-E80BEAFCD558}"/>
                </a:ext>
              </a:extLst>
            </p:cNvPr>
            <p:cNvPicPr>
              <a:picLocks noChangeAspect="1"/>
            </p:cNvPicPr>
            <p:nvPr/>
          </p:nvPicPr>
          <p:blipFill>
            <a:blip r:embed="rId5">
              <a:duotone>
                <a:schemeClr val="bg2">
                  <a:shade val="45000"/>
                  <a:satMod val="135000"/>
                </a:schemeClr>
                <a:prstClr val="white"/>
              </a:duotone>
            </a:blip>
            <a:stretch>
              <a:fillRect/>
            </a:stretch>
          </p:blipFill>
          <p:spPr>
            <a:xfrm>
              <a:off x="-2466352" y="1622258"/>
              <a:ext cx="1912900" cy="1578142"/>
            </a:xfrm>
            <a:prstGeom prst="rect">
              <a:avLst/>
            </a:prstGeom>
            <a:ln>
              <a:noFill/>
            </a:ln>
          </p:spPr>
        </p:pic>
      </p:grpSp>
      <p:sp>
        <p:nvSpPr>
          <p:cNvPr id="3" name="TextBox 2">
            <a:extLst>
              <a:ext uri="{FF2B5EF4-FFF2-40B4-BE49-F238E27FC236}">
                <a16:creationId xmlns:a16="http://schemas.microsoft.com/office/drawing/2014/main" id="{09E24F06-9BE8-11B3-19C2-7FC310586C09}"/>
              </a:ext>
            </a:extLst>
          </p:cNvPr>
          <p:cNvSpPr txBox="1"/>
          <p:nvPr/>
        </p:nvSpPr>
        <p:spPr bwMode="auto">
          <a:xfrm>
            <a:off x="6844237" y="4082338"/>
            <a:ext cx="1360714" cy="484748"/>
          </a:xfrm>
          <a:prstGeom prst="rect">
            <a:avLst/>
          </a:prstGeom>
          <a:solidFill>
            <a:schemeClr val="bg1"/>
          </a:solidFill>
          <a:ln>
            <a:noFill/>
          </a:ln>
          <a:effectLst/>
        </p:spPr>
        <p:txBody>
          <a:bodyPr vert="horz" wrap="square" lIns="0" tIns="0" rIns="0" bIns="0" numCol="1" rtlCol="0" anchor="b" anchorCtr="0" compatLnSpc="1">
            <a:prstTxWarp prst="textNoShape">
              <a:avLst/>
            </a:prstTxWarp>
            <a:spAutoFit/>
          </a:bodyPr>
          <a:lstStyle/>
          <a:p>
            <a:pPr algn="l"/>
            <a:r>
              <a:rPr lang="en-US" sz="1050" b="1" dirty="0">
                <a:solidFill>
                  <a:srgbClr val="002243"/>
                </a:solidFill>
              </a:rPr>
              <a:t> Downtown Pavilion</a:t>
            </a:r>
          </a:p>
          <a:p>
            <a:pPr algn="l"/>
            <a:r>
              <a:rPr lang="en-US" sz="1050" b="1" dirty="0">
                <a:solidFill>
                  <a:srgbClr val="002243"/>
                </a:solidFill>
              </a:rPr>
              <a:t> 540 Duke Street</a:t>
            </a:r>
          </a:p>
          <a:p>
            <a:pPr algn="l"/>
            <a:r>
              <a:rPr lang="en-US" sz="1050" b="1" dirty="0">
                <a:solidFill>
                  <a:srgbClr val="002243"/>
                </a:solidFill>
              </a:rPr>
              <a:t> Open 24/7</a:t>
            </a:r>
          </a:p>
        </p:txBody>
      </p:sp>
      <p:sp>
        <p:nvSpPr>
          <p:cNvPr id="6" name="TextBox 5">
            <a:extLst>
              <a:ext uri="{FF2B5EF4-FFF2-40B4-BE49-F238E27FC236}">
                <a16:creationId xmlns:a16="http://schemas.microsoft.com/office/drawing/2014/main" id="{37C1DA54-DB6E-4FC8-C132-B4891F9EEA8D}"/>
              </a:ext>
            </a:extLst>
          </p:cNvPr>
          <p:cNvSpPr txBox="1"/>
          <p:nvPr/>
        </p:nvSpPr>
        <p:spPr bwMode="auto">
          <a:xfrm>
            <a:off x="2830286" y="3429000"/>
            <a:ext cx="2819402" cy="484748"/>
          </a:xfrm>
          <a:prstGeom prst="rect">
            <a:avLst/>
          </a:prstGeom>
          <a:solidFill>
            <a:schemeClr val="bg1"/>
          </a:solidFill>
          <a:ln>
            <a:noFill/>
          </a:ln>
          <a:effectLst/>
        </p:spPr>
        <p:txBody>
          <a:bodyPr vert="horz" wrap="square" lIns="0" tIns="0" rIns="0" bIns="0" numCol="1" rtlCol="0" anchor="b" anchorCtr="0" compatLnSpc="1">
            <a:prstTxWarp prst="textNoShape">
              <a:avLst/>
            </a:prstTxWarp>
            <a:spAutoFit/>
          </a:bodyPr>
          <a:lstStyle/>
          <a:p>
            <a:pPr algn="r"/>
            <a:r>
              <a:rPr lang="en-US" sz="1050" b="1" dirty="0">
                <a:solidFill>
                  <a:srgbClr val="002243"/>
                </a:solidFill>
              </a:rPr>
              <a:t> Commercial Avenue Building </a:t>
            </a:r>
          </a:p>
          <a:p>
            <a:pPr algn="r"/>
            <a:r>
              <a:rPr lang="en-US" sz="1050" b="1" dirty="0">
                <a:solidFill>
                  <a:srgbClr val="002243"/>
                </a:solidFill>
              </a:rPr>
              <a:t> 1097 Commercial Avenue, East Petersburg </a:t>
            </a:r>
          </a:p>
          <a:p>
            <a:pPr algn="r"/>
            <a:r>
              <a:rPr lang="en-US" sz="1050" b="1" dirty="0">
                <a:solidFill>
                  <a:srgbClr val="002243"/>
                </a:solidFill>
              </a:rPr>
              <a:t> Open 4:30 a.m. to midnight </a:t>
            </a:r>
          </a:p>
        </p:txBody>
      </p:sp>
      <p:sp>
        <p:nvSpPr>
          <p:cNvPr id="7" name="TextBox 6">
            <a:extLst>
              <a:ext uri="{FF2B5EF4-FFF2-40B4-BE49-F238E27FC236}">
                <a16:creationId xmlns:a16="http://schemas.microsoft.com/office/drawing/2014/main" id="{4AAC58CF-BCAD-F2ED-375F-ACC8EA3A26D1}"/>
              </a:ext>
            </a:extLst>
          </p:cNvPr>
          <p:cNvSpPr txBox="1"/>
          <p:nvPr/>
        </p:nvSpPr>
        <p:spPr bwMode="auto">
          <a:xfrm>
            <a:off x="6770916" y="2106052"/>
            <a:ext cx="1850570" cy="484748"/>
          </a:xfrm>
          <a:prstGeom prst="rect">
            <a:avLst/>
          </a:prstGeom>
          <a:solidFill>
            <a:schemeClr val="bg1"/>
          </a:solidFill>
          <a:ln>
            <a:noFill/>
          </a:ln>
          <a:effectLst/>
        </p:spPr>
        <p:txBody>
          <a:bodyPr vert="horz" wrap="square" lIns="0" tIns="0" rIns="0" bIns="0" numCol="1" rtlCol="0" anchor="b" anchorCtr="0" compatLnSpc="1">
            <a:prstTxWarp prst="textNoShape">
              <a:avLst/>
            </a:prstTxWarp>
            <a:spAutoFit/>
          </a:bodyPr>
          <a:lstStyle/>
          <a:p>
            <a:pPr algn="l"/>
            <a:r>
              <a:rPr lang="en-US" sz="1050" b="1" dirty="0">
                <a:solidFill>
                  <a:srgbClr val="002243"/>
                </a:solidFill>
              </a:rPr>
              <a:t> Mill Building</a:t>
            </a:r>
          </a:p>
          <a:p>
            <a:pPr algn="l"/>
            <a:r>
              <a:rPr lang="en-US" sz="1050" b="1" dirty="0">
                <a:solidFill>
                  <a:srgbClr val="002243"/>
                </a:solidFill>
              </a:rPr>
              <a:t> 26 N. Cedar Street, Lititz</a:t>
            </a:r>
          </a:p>
          <a:p>
            <a:pPr algn="l"/>
            <a:r>
              <a:rPr lang="en-US" sz="1050" b="1" dirty="0">
                <a:solidFill>
                  <a:srgbClr val="002243"/>
                </a:solidFill>
              </a:rPr>
              <a:t> Open 4:30 a.m. to midnight</a:t>
            </a:r>
          </a:p>
        </p:txBody>
      </p:sp>
    </p:spTree>
    <p:extLst>
      <p:ext uri="{BB962C8B-B14F-4D97-AF65-F5344CB8AC3E}">
        <p14:creationId xmlns:p14="http://schemas.microsoft.com/office/powerpoint/2010/main" val="427687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2" name="Title 1"/>
          <p:cNvSpPr>
            <a:spLocks noGrp="1"/>
          </p:cNvSpPr>
          <p:nvPr>
            <p:ph type="title"/>
          </p:nvPr>
        </p:nvSpPr>
        <p:spPr>
          <a:xfrm>
            <a:off x="605368" y="476872"/>
            <a:ext cx="5163420" cy="461665"/>
          </a:xfrm>
        </p:spPr>
        <p:txBody>
          <a:bodyPr/>
          <a:lstStyle/>
          <a:p>
            <a:r>
              <a:rPr lang="en-US" b="0" dirty="0">
                <a:solidFill>
                  <a:srgbClr val="002243"/>
                </a:solidFill>
              </a:rPr>
              <a:t>Free Coaching Support</a:t>
            </a:r>
            <a:endParaRPr lang="en-US" dirty="0">
              <a:solidFill>
                <a:srgbClr val="002243"/>
              </a:solidFill>
            </a:endParaRPr>
          </a:p>
        </p:txBody>
      </p:sp>
      <p:sp>
        <p:nvSpPr>
          <p:cNvPr id="6" name="Content Placeholder 5">
            <a:extLst>
              <a:ext uri="{FF2B5EF4-FFF2-40B4-BE49-F238E27FC236}">
                <a16:creationId xmlns:a16="http://schemas.microsoft.com/office/drawing/2014/main" id="{700CCFBC-FCC6-9697-3177-FF1D1C3AFE0A}"/>
              </a:ext>
            </a:extLst>
          </p:cNvPr>
          <p:cNvSpPr>
            <a:spLocks noGrp="1"/>
          </p:cNvSpPr>
          <p:nvPr>
            <p:ph sz="half" idx="1"/>
          </p:nvPr>
        </p:nvSpPr>
        <p:spPr>
          <a:xfrm>
            <a:off x="605368" y="1592803"/>
            <a:ext cx="5115984" cy="4162391"/>
          </a:xfrm>
        </p:spPr>
        <p:txBody>
          <a:bodyPr/>
          <a:lstStyle/>
          <a:p>
            <a:r>
              <a:rPr lang="en-US" dirty="0">
                <a:solidFill>
                  <a:srgbClr val="000000"/>
                </a:solidFill>
                <a:latin typeface="Arial" panose="020B0604020202020204" pitchFamily="34" charset="0"/>
                <a:ea typeface="Calibri" panose="020F0502020204030204" pitchFamily="34" charset="0"/>
              </a:rPr>
              <a:t>1-on-1 or group health coaching</a:t>
            </a:r>
          </a:p>
          <a:p>
            <a:r>
              <a:rPr lang="en-US" dirty="0">
                <a:solidFill>
                  <a:srgbClr val="000000"/>
                </a:solidFill>
                <a:latin typeface="Arial" panose="020B0604020202020204" pitchFamily="34" charset="0"/>
                <a:ea typeface="Calibri" panose="020F0502020204030204" pitchFamily="34" charset="0"/>
              </a:rPr>
              <a:t>Sample popular topics:</a:t>
            </a:r>
          </a:p>
          <a:p>
            <a:pPr lvl="1"/>
            <a:r>
              <a:rPr lang="en-US" dirty="0">
                <a:solidFill>
                  <a:srgbClr val="000000"/>
                </a:solidFill>
                <a:latin typeface="Arial" panose="020B0604020202020204" pitchFamily="34" charset="0"/>
                <a:ea typeface="Calibri" panose="020F0502020204030204" pitchFamily="34" charset="0"/>
              </a:rPr>
              <a:t>Exercise and Movement</a:t>
            </a:r>
          </a:p>
          <a:p>
            <a:pPr lvl="1"/>
            <a:r>
              <a:rPr lang="en-US" dirty="0">
                <a:solidFill>
                  <a:srgbClr val="000000"/>
                </a:solidFill>
                <a:latin typeface="Arial" panose="020B0604020202020204" pitchFamily="34" charset="0"/>
                <a:ea typeface="Calibri" panose="020F0502020204030204" pitchFamily="34" charset="0"/>
              </a:rPr>
              <a:t>Health Conditions (cholesterol, diabetes, blood pressure)</a:t>
            </a:r>
          </a:p>
          <a:p>
            <a:pPr lvl="1"/>
            <a:r>
              <a:rPr lang="en-US" dirty="0">
                <a:solidFill>
                  <a:srgbClr val="000000"/>
                </a:solidFill>
                <a:latin typeface="Arial" panose="020B0604020202020204" pitchFamily="34" charset="0"/>
                <a:ea typeface="Calibri" panose="020F0502020204030204" pitchFamily="34" charset="0"/>
              </a:rPr>
              <a:t>Nutrition/Weight Management</a:t>
            </a:r>
          </a:p>
          <a:p>
            <a:pPr lvl="1"/>
            <a:r>
              <a:rPr lang="en-US" dirty="0">
                <a:solidFill>
                  <a:srgbClr val="000000"/>
                </a:solidFill>
                <a:latin typeface="Arial" panose="020B0604020202020204" pitchFamily="34" charset="0"/>
                <a:ea typeface="Calibri" panose="020F0502020204030204" pitchFamily="34" charset="0"/>
              </a:rPr>
              <a:t>Social Relationships</a:t>
            </a:r>
          </a:p>
          <a:p>
            <a:pPr lvl="1"/>
            <a:r>
              <a:rPr lang="en-US" dirty="0">
                <a:solidFill>
                  <a:srgbClr val="000000"/>
                </a:solidFill>
                <a:latin typeface="Arial" panose="020B0604020202020204" pitchFamily="34" charset="0"/>
                <a:ea typeface="Calibri" panose="020F0502020204030204" pitchFamily="34" charset="0"/>
              </a:rPr>
              <a:t>Stress Management</a:t>
            </a:r>
            <a:br>
              <a:rPr lang="en-US" dirty="0">
                <a:solidFill>
                  <a:srgbClr val="000000"/>
                </a:solidFill>
                <a:latin typeface="Arial" panose="020B0604020202020204" pitchFamily="34" charset="0"/>
                <a:ea typeface="Calibri" panose="020F0502020204030204" pitchFamily="34" charset="0"/>
              </a:rPr>
            </a:br>
            <a:endParaRPr lang="en-US" kern="1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b="1" kern="100" dirty="0">
                <a:solidFill>
                  <a:srgbClr val="8B0C26"/>
                </a:solidFill>
                <a:latin typeface="Arial" panose="020B0604020202020204" pitchFamily="34" charset="0"/>
                <a:ea typeface="Calibri" panose="020F0502020204030204" pitchFamily="34" charset="0"/>
                <a:cs typeface="Times New Roman" panose="02020603050405020304" pitchFamily="18" charset="0"/>
              </a:rPr>
              <a:t>717-544-3546</a:t>
            </a:r>
          </a:p>
          <a:p>
            <a:pPr marL="0" indent="0">
              <a:buNone/>
            </a:pPr>
            <a:r>
              <a:rPr lang="en-US" kern="1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Wellfocused-lgh@pennmedicine.upenn.edu</a:t>
            </a:r>
            <a:br>
              <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rPr>
            </a:br>
            <a:endParaRPr lang="en-US" kern="100" dirty="0">
              <a:solidFill>
                <a:srgbClr val="002243"/>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8" descr="A heart shaped bowl with fruits and vegetables&#10;&#10;Description automatically generated">
            <a:extLst>
              <a:ext uri="{FF2B5EF4-FFF2-40B4-BE49-F238E27FC236}">
                <a16:creationId xmlns:a16="http://schemas.microsoft.com/office/drawing/2014/main" id="{5E5DEB1E-7BC0-67D0-90C5-890431BFFF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95999" y="0"/>
            <a:ext cx="6138853" cy="6039853"/>
          </a:xfrm>
          <a:prstGeom prst="rect">
            <a:avLst/>
          </a:prstGeom>
        </p:spPr>
      </p:pic>
    </p:spTree>
    <p:extLst>
      <p:ext uri="{BB962C8B-B14F-4D97-AF65-F5344CB8AC3E}">
        <p14:creationId xmlns:p14="http://schemas.microsoft.com/office/powerpoint/2010/main" val="1352099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0249-04A3-58C9-1E32-B62A8EE5D282}"/>
              </a:ext>
            </a:extLst>
          </p:cNvPr>
          <p:cNvSpPr>
            <a:spLocks noGrp="1"/>
          </p:cNvSpPr>
          <p:nvPr>
            <p:ph type="title"/>
          </p:nvPr>
        </p:nvSpPr>
        <p:spPr>
          <a:xfrm>
            <a:off x="604838" y="476250"/>
            <a:ext cx="5137056" cy="923330"/>
          </a:xfrm>
        </p:spPr>
        <p:txBody>
          <a:bodyPr/>
          <a:lstStyle/>
          <a:p>
            <a:r>
              <a:rPr lang="en-US" dirty="0"/>
              <a:t>Employee </a:t>
            </a:r>
            <a:br>
              <a:rPr lang="en-US" dirty="0"/>
            </a:br>
            <a:r>
              <a:rPr lang="en-US" dirty="0"/>
              <a:t>Assistance Program</a:t>
            </a:r>
          </a:p>
        </p:txBody>
      </p:sp>
      <p:sp>
        <p:nvSpPr>
          <p:cNvPr id="3" name="Content Placeholder 2">
            <a:extLst>
              <a:ext uri="{FF2B5EF4-FFF2-40B4-BE49-F238E27FC236}">
                <a16:creationId xmlns:a16="http://schemas.microsoft.com/office/drawing/2014/main" id="{9FC46857-120C-10DC-3111-5CF2B9B816CA}"/>
              </a:ext>
            </a:extLst>
          </p:cNvPr>
          <p:cNvSpPr>
            <a:spLocks noGrp="1"/>
          </p:cNvSpPr>
          <p:nvPr>
            <p:ph idx="1"/>
          </p:nvPr>
        </p:nvSpPr>
        <p:spPr>
          <a:xfrm>
            <a:off x="608013" y="1525559"/>
            <a:ext cx="11071225" cy="3121081"/>
          </a:xfrm>
        </p:spPr>
        <p:txBody>
          <a:bodyPr/>
          <a:lstStyle/>
          <a:p>
            <a:pPr lvl="0"/>
            <a:r>
              <a:rPr lang="en-US" dirty="0"/>
              <a:t>Care manager available 24/7</a:t>
            </a:r>
          </a:p>
          <a:p>
            <a:pPr lvl="0"/>
            <a:r>
              <a:rPr lang="en-US" dirty="0"/>
              <a:t>Up to 8 free counseling sessions</a:t>
            </a:r>
          </a:p>
          <a:p>
            <a:pPr lvl="0"/>
            <a:r>
              <a:rPr lang="en-US" dirty="0"/>
              <a:t>Legal and financial services</a:t>
            </a:r>
          </a:p>
          <a:p>
            <a:pPr lvl="0"/>
            <a:r>
              <a:rPr lang="en-US" dirty="0"/>
              <a:t>Eldercare information and support</a:t>
            </a:r>
          </a:p>
          <a:p>
            <a:pPr lvl="0"/>
            <a:r>
              <a:rPr lang="en-US" dirty="0"/>
              <a:t>Education and referral services</a:t>
            </a:r>
          </a:p>
          <a:p>
            <a:pPr marL="0" indent="0">
              <a:buNone/>
            </a:pPr>
            <a:br>
              <a:rPr lang="en-US" dirty="0"/>
            </a:br>
            <a:r>
              <a:rPr lang="en-US" b="1" dirty="0">
                <a:solidFill>
                  <a:srgbClr val="8B0C26"/>
                </a:solidFill>
              </a:rPr>
              <a:t>800-364-6352</a:t>
            </a:r>
          </a:p>
          <a:p>
            <a:endParaRPr lang="en-US" dirty="0"/>
          </a:p>
        </p:txBody>
      </p:sp>
      <p:sp>
        <p:nvSpPr>
          <p:cNvPr id="4" name="Rectangle 3">
            <a:extLst>
              <a:ext uri="{FF2B5EF4-FFF2-40B4-BE49-F238E27FC236}">
                <a16:creationId xmlns:a16="http://schemas.microsoft.com/office/drawing/2014/main" id="{402026A9-03A1-50D3-FE71-BF84F678256B}"/>
              </a:ext>
            </a:extLst>
          </p:cNvPr>
          <p:cNvSpPr/>
          <p:nvPr/>
        </p:nvSpPr>
        <p:spPr bwMode="gray">
          <a:xfrm>
            <a:off x="6096000" y="0"/>
            <a:ext cx="6096000" cy="6045200"/>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bg1"/>
              </a:solidFill>
            </a:endParaRPr>
          </a:p>
        </p:txBody>
      </p:sp>
      <p:pic>
        <p:nvPicPr>
          <p:cNvPr id="6" name="Picture 5">
            <a:extLst>
              <a:ext uri="{FF2B5EF4-FFF2-40B4-BE49-F238E27FC236}">
                <a16:creationId xmlns:a16="http://schemas.microsoft.com/office/drawing/2014/main" id="{8023BBF4-6559-6EE4-C0C0-F16FFE47EC7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707406" y="1812025"/>
            <a:ext cx="3254188" cy="1929513"/>
          </a:xfrm>
          <a:prstGeom prst="rect">
            <a:avLst/>
          </a:prstGeom>
        </p:spPr>
      </p:pic>
      <p:sp>
        <p:nvSpPr>
          <p:cNvPr id="9" name="TextBox 8">
            <a:extLst>
              <a:ext uri="{FF2B5EF4-FFF2-40B4-BE49-F238E27FC236}">
                <a16:creationId xmlns:a16="http://schemas.microsoft.com/office/drawing/2014/main" id="{D0C2F300-B1FC-884A-0FB1-C98E19E3FE71}"/>
              </a:ext>
            </a:extLst>
          </p:cNvPr>
          <p:cNvSpPr txBox="1"/>
          <p:nvPr/>
        </p:nvSpPr>
        <p:spPr bwMode="auto">
          <a:xfrm>
            <a:off x="647700" y="4560217"/>
            <a:ext cx="5067300" cy="132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marL="0" marR="0">
              <a:lnSpc>
                <a:spcPct val="107000"/>
              </a:lnSpc>
              <a:spcBef>
                <a:spcPts val="0"/>
              </a:spcBef>
              <a:spcAft>
                <a:spcPts val="600"/>
              </a:spcAft>
            </a:pPr>
            <a:r>
              <a:rPr lang="en-US" sz="2000" b="1" kern="100" dirty="0">
                <a:solidFill>
                  <a:srgbClr val="8B0C26"/>
                </a:solidFill>
                <a:effectLst/>
                <a:latin typeface="Arial" panose="020B0604020202020204" pitchFamily="34" charset="0"/>
                <a:ea typeface="Calibri" panose="020F0502020204030204" pitchFamily="34" charset="0"/>
                <a:cs typeface="Times New Roman" panose="02020603050405020304" pitchFamily="18" charset="0"/>
              </a:rPr>
              <a:t>Onsite Resilience Coach</a:t>
            </a:r>
            <a:endParaRPr lang="en-US" sz="2000" kern="100" dirty="0">
              <a:solidFill>
                <a:srgbClr val="8B0C26"/>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highlight>
                  <a:srgbClr val="FFFFFF"/>
                </a:highlight>
                <a:latin typeface="Arial" panose="020B0604020202020204" pitchFamily="34" charset="0"/>
                <a:ea typeface="Calibri" panose="020F0502020204030204" pitchFamily="34" charset="0"/>
              </a:rPr>
              <a:t>717-979-6766 or </a:t>
            </a:r>
            <a:br>
              <a:rPr lang="en-US" sz="2000" dirty="0">
                <a:solidFill>
                  <a:srgbClr val="000000"/>
                </a:solidFill>
                <a:effectLst/>
                <a:highlight>
                  <a:srgbClr val="FFFFFF"/>
                </a:highlight>
                <a:latin typeface="Arial" panose="020B0604020202020204" pitchFamily="34" charset="0"/>
                <a:ea typeface="Calibri" panose="020F0502020204030204" pitchFamily="34" charset="0"/>
              </a:rPr>
            </a:br>
            <a:r>
              <a:rPr lang="en-US" sz="2000" dirty="0" err="1">
                <a:solidFill>
                  <a:srgbClr val="000000"/>
                </a:solidFill>
                <a:effectLst/>
                <a:highlight>
                  <a:srgbClr val="FFFFFF"/>
                </a:highlight>
                <a:latin typeface="Arial" panose="020B0604020202020204" pitchFamily="34" charset="0"/>
                <a:ea typeface="Calibri" panose="020F0502020204030204" pitchFamily="34" charset="0"/>
              </a:rPr>
              <a:t>steven.fetrow-keihl@pennmedicine.upenn.edu</a:t>
            </a:r>
            <a:r>
              <a:rPr lang="en-US" sz="2000" dirty="0">
                <a:solidFill>
                  <a:srgbClr val="000000"/>
                </a:solidFill>
                <a:effectLst/>
                <a:latin typeface="Arial" panose="020B0604020202020204" pitchFamily="34" charset="0"/>
                <a:ea typeface="Calibri" panose="020F0502020204030204" pitchFamily="34" charset="0"/>
              </a:rPr>
              <a:t> </a:t>
            </a:r>
            <a:endParaRPr lang="en-US" sz="2000" b="1" dirty="0">
              <a:solidFill>
                <a:schemeClr val="bg1">
                  <a:lumMod val="50000"/>
                </a:schemeClr>
              </a:solidFill>
            </a:endParaRPr>
          </a:p>
        </p:txBody>
      </p:sp>
    </p:spTree>
    <p:extLst>
      <p:ext uri="{BB962C8B-B14F-4D97-AF65-F5344CB8AC3E}">
        <p14:creationId xmlns:p14="http://schemas.microsoft.com/office/powerpoint/2010/main" val="2663864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7" name="Content Placeholder 6">
            <a:extLst>
              <a:ext uri="{FF2B5EF4-FFF2-40B4-BE49-F238E27FC236}">
                <a16:creationId xmlns:a16="http://schemas.microsoft.com/office/drawing/2014/main" id="{DF2042FF-108B-189F-2C93-9A18921118B8}"/>
              </a:ext>
            </a:extLst>
          </p:cNvPr>
          <p:cNvSpPr>
            <a:spLocks noGrp="1"/>
          </p:cNvSpPr>
          <p:nvPr>
            <p:ph sz="half" idx="1"/>
          </p:nvPr>
        </p:nvSpPr>
        <p:spPr>
          <a:xfrm>
            <a:off x="604838" y="1336430"/>
            <a:ext cx="5116512" cy="4586708"/>
          </a:xfrm>
        </p:spPr>
        <p:txBody>
          <a:bodyPr/>
          <a:lstStyle/>
          <a:p>
            <a:pPr lvl="0"/>
            <a:r>
              <a:rPr lang="en-US" sz="2400" dirty="0"/>
              <a:t>Discounted rates</a:t>
            </a:r>
          </a:p>
          <a:p>
            <a:pPr lvl="0"/>
            <a:r>
              <a:rPr lang="en-US" sz="2400" dirty="0"/>
              <a:t>Children and adolescents</a:t>
            </a:r>
          </a:p>
          <a:p>
            <a:pPr lvl="0"/>
            <a:r>
              <a:rPr lang="en-US" sz="2400" dirty="0"/>
              <a:t>Geriatric patients</a:t>
            </a:r>
          </a:p>
          <a:p>
            <a:pPr lvl="0"/>
            <a:r>
              <a:rPr lang="en-US" sz="2400" dirty="0"/>
              <a:t>Addiction issues </a:t>
            </a:r>
          </a:p>
          <a:p>
            <a:r>
              <a:rPr lang="en-US" sz="2400" dirty="0"/>
              <a:t>Take a free assessment to begin</a:t>
            </a:r>
          </a:p>
          <a:p>
            <a:r>
              <a:rPr lang="en-US" sz="2400" dirty="0"/>
              <a:t>Receive a match that meets your needs and schedule </a:t>
            </a:r>
          </a:p>
          <a:p>
            <a:pPr marL="0" indent="0">
              <a:buNone/>
            </a:pPr>
            <a:endParaRPr lang="en-US" dirty="0"/>
          </a:p>
          <a:p>
            <a:pPr marL="0" indent="0">
              <a:buNone/>
            </a:pPr>
            <a:r>
              <a:rPr lang="en-US" sz="2400" b="1" dirty="0">
                <a:solidFill>
                  <a:srgbClr val="8B0C26"/>
                </a:solidFill>
              </a:rPr>
              <a:t>833-351-8255</a:t>
            </a:r>
          </a:p>
          <a:p>
            <a:pPr marL="0" indent="0">
              <a:buNone/>
            </a:pPr>
            <a:r>
              <a:rPr lang="en-US" sz="2400" dirty="0" err="1"/>
              <a:t>hello@talkiatry.com</a:t>
            </a:r>
            <a:endParaRPr lang="en-US" sz="2400" dirty="0"/>
          </a:p>
        </p:txBody>
      </p:sp>
      <p:sp>
        <p:nvSpPr>
          <p:cNvPr id="2" name="Title 1"/>
          <p:cNvSpPr>
            <a:spLocks noGrp="1"/>
          </p:cNvSpPr>
          <p:nvPr>
            <p:ph type="title"/>
          </p:nvPr>
        </p:nvSpPr>
        <p:spPr>
          <a:xfrm>
            <a:off x="605368" y="476872"/>
            <a:ext cx="11074576" cy="461665"/>
          </a:xfrm>
        </p:spPr>
        <p:txBody>
          <a:bodyPr/>
          <a:lstStyle/>
          <a:p>
            <a:r>
              <a:rPr lang="en-US" dirty="0"/>
              <a:t>Online Psychiatry Services</a:t>
            </a:r>
          </a:p>
        </p:txBody>
      </p:sp>
      <p:pic>
        <p:nvPicPr>
          <p:cNvPr id="11" name="Picture 10">
            <a:extLst>
              <a:ext uri="{FF2B5EF4-FFF2-40B4-BE49-F238E27FC236}">
                <a16:creationId xmlns:a16="http://schemas.microsoft.com/office/drawing/2014/main" id="{0590E4D4-B906-E037-973F-1902C528651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080216" y="1840529"/>
            <a:ext cx="4212733" cy="2236171"/>
          </a:xfrm>
          <a:prstGeom prst="rect">
            <a:avLst/>
          </a:prstGeom>
        </p:spPr>
      </p:pic>
    </p:spTree>
    <p:extLst>
      <p:ext uri="{BB962C8B-B14F-4D97-AF65-F5344CB8AC3E}">
        <p14:creationId xmlns:p14="http://schemas.microsoft.com/office/powerpoint/2010/main" val="2364463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850E77-0D6D-4374-12C4-AA53EDCEE9FD}"/>
              </a:ext>
            </a:extLst>
          </p:cNvPr>
          <p:cNvSpPr/>
          <p:nvPr/>
        </p:nvSpPr>
        <p:spPr bwMode="gray">
          <a:xfrm>
            <a:off x="6121400" y="-6096"/>
            <a:ext cx="6070600" cy="6072273"/>
          </a:xfrm>
          <a:prstGeom prst="rect">
            <a:avLst/>
          </a:prstGeom>
          <a:solidFill>
            <a:schemeClr val="bg2">
              <a:lumMod val="20000"/>
              <a:lumOff val="80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chemeClr val="bg1"/>
              </a:solidFill>
            </a:endParaRPr>
          </a:p>
        </p:txBody>
      </p:sp>
      <p:sp>
        <p:nvSpPr>
          <p:cNvPr id="5" name="Content Placeholder 2">
            <a:extLst>
              <a:ext uri="{FF2B5EF4-FFF2-40B4-BE49-F238E27FC236}">
                <a16:creationId xmlns:a16="http://schemas.microsoft.com/office/drawing/2014/main" id="{0CEB2B51-090C-D463-B72B-E11BE82F497E}"/>
              </a:ext>
            </a:extLst>
          </p:cNvPr>
          <p:cNvSpPr>
            <a:spLocks noGrp="1"/>
          </p:cNvSpPr>
          <p:nvPr>
            <p:ph sz="half" idx="1"/>
          </p:nvPr>
        </p:nvSpPr>
        <p:spPr>
          <a:xfrm>
            <a:off x="604838" y="1793631"/>
            <a:ext cx="5116512" cy="4401170"/>
          </a:xfrm>
        </p:spPr>
        <p:txBody>
          <a:bodyPr/>
          <a:lstStyle/>
          <a:p>
            <a:pPr lvl="0"/>
            <a:r>
              <a:rPr lang="en-US" sz="2400" dirty="0"/>
              <a:t>Individualized articles, videos, podcasts and self-led training</a:t>
            </a:r>
          </a:p>
          <a:p>
            <a:pPr lvl="0"/>
            <a:r>
              <a:rPr lang="en-US" sz="2400" dirty="0"/>
              <a:t>Live one-on-one sessions with peers, coping first aid coaches, therapists, psychiatrists, others</a:t>
            </a:r>
          </a:p>
          <a:p>
            <a:pPr lvl="0"/>
            <a:r>
              <a:rPr lang="en-US" sz="2400" dirty="0"/>
              <a:t>Registered dietitians, strength and conditioning coaches, group sessions</a:t>
            </a:r>
          </a:p>
          <a:p>
            <a:pPr marL="0" indent="0">
              <a:buNone/>
            </a:pPr>
            <a:endParaRPr lang="en-US" sz="2400" dirty="0"/>
          </a:p>
          <a:p>
            <a:pPr marL="0" indent="0">
              <a:buNone/>
            </a:pPr>
            <a:r>
              <a:rPr lang="en-US" sz="2400" dirty="0" err="1"/>
              <a:t>penncobalt.com</a:t>
            </a:r>
            <a:br>
              <a:rPr lang="en-US" dirty="0"/>
            </a:br>
            <a:endParaRPr lang="en-US" dirty="0"/>
          </a:p>
        </p:txBody>
      </p:sp>
      <p:sp>
        <p:nvSpPr>
          <p:cNvPr id="2" name="Title 1"/>
          <p:cNvSpPr>
            <a:spLocks noGrp="1"/>
          </p:cNvSpPr>
          <p:nvPr>
            <p:ph type="title"/>
          </p:nvPr>
        </p:nvSpPr>
        <p:spPr>
          <a:xfrm>
            <a:off x="604838" y="476250"/>
            <a:ext cx="4989138" cy="923330"/>
          </a:xfrm>
        </p:spPr>
        <p:txBody>
          <a:bodyPr/>
          <a:lstStyle/>
          <a:p>
            <a:r>
              <a:rPr lang="en-US" dirty="0"/>
              <a:t>Penn Medicine </a:t>
            </a:r>
            <a:br>
              <a:rPr lang="en-US" dirty="0"/>
            </a:br>
            <a:r>
              <a:rPr lang="en-US" dirty="0"/>
              <a:t>Mental Health Platform</a:t>
            </a:r>
          </a:p>
        </p:txBody>
      </p:sp>
      <p:pic>
        <p:nvPicPr>
          <p:cNvPr id="4" name="Picture 3">
            <a:extLst>
              <a:ext uri="{FF2B5EF4-FFF2-40B4-BE49-F238E27FC236}">
                <a16:creationId xmlns:a16="http://schemas.microsoft.com/office/drawing/2014/main" id="{F1C04857-CF90-8119-9E41-58BB23F9523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934043" y="2292312"/>
            <a:ext cx="4227016" cy="1581673"/>
          </a:xfrm>
          <a:prstGeom prst="rect">
            <a:avLst/>
          </a:prstGeom>
        </p:spPr>
      </p:pic>
    </p:spTree>
    <p:extLst>
      <p:ext uri="{BB962C8B-B14F-4D97-AF65-F5344CB8AC3E}">
        <p14:creationId xmlns:p14="http://schemas.microsoft.com/office/powerpoint/2010/main" val="3637130031"/>
      </p:ext>
    </p:extLst>
  </p:cSld>
  <p:clrMapOvr>
    <a:masterClrMapping/>
  </p:clrMapOvr>
</p:sld>
</file>

<file path=ppt/theme/theme1.xml><?xml version="1.0" encoding="utf-8"?>
<a:theme xmlns:a="http://schemas.openxmlformats.org/drawingml/2006/main" name="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2.xml><?xml version="1.0" encoding="utf-8"?>
<a:theme xmlns:a="http://schemas.openxmlformats.org/drawingml/2006/main" name="1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enn_Medicine_Powerpoint_Template 2020" id="{B3B9771E-1FEB-443D-BBA7-66004D85DDB7}" vid="{0A0F201A-F2BA-4EBE-8328-C37F05437FC0}"/>
    </a:ext>
  </a:extLst>
</a:theme>
</file>

<file path=ppt/theme/theme4.xml><?xml version="1.0" encoding="utf-8"?>
<a:theme xmlns:a="http://schemas.openxmlformats.org/drawingml/2006/main" name="3_Penn Medicine Template 2009">
  <a:themeElements>
    <a:clrScheme name="Penn 2018 Color Palette">
      <a:dk1>
        <a:srgbClr val="002243"/>
      </a:dk1>
      <a:lt1>
        <a:srgbClr val="FFFFFF"/>
      </a:lt1>
      <a:dk2>
        <a:srgbClr val="800000"/>
      </a:dk2>
      <a:lt2>
        <a:srgbClr val="B4B5B4"/>
      </a:lt2>
      <a:accent1>
        <a:srgbClr val="326B8B"/>
      </a:accent1>
      <a:accent2>
        <a:srgbClr val="64A4D6"/>
      </a:accent2>
      <a:accent3>
        <a:srgbClr val="022D75"/>
      </a:accent3>
      <a:accent4>
        <a:srgbClr val="C4CE41"/>
      </a:accent4>
      <a:accent5>
        <a:srgbClr val="D75539"/>
      </a:accent5>
      <a:accent6>
        <a:srgbClr val="F7BA01"/>
      </a:accent6>
      <a:hlink>
        <a:srgbClr val="022D75"/>
      </a:hlink>
      <a:folHlink>
        <a:srgbClr val="7F0D00"/>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b" anchorCtr="0" compatLnSpc="1">
        <a:prstTxWarp prst="textNoShape">
          <a:avLst/>
        </a:prstTxWarp>
        <a:spAutoFit/>
      </a:bodyPr>
      <a:lstStyle>
        <a:defPPr algn="l">
          <a:defRPr sz="1400" b="1" dirty="0" smtClean="0">
            <a:solidFill>
              <a:schemeClr val="bg1">
                <a:lumMod val="50000"/>
              </a:schemeClr>
            </a:solidFill>
          </a:defRPr>
        </a:defPPr>
      </a:lstStyle>
    </a:tx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Penn Medicine Template 2009">
  <a:themeElements>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Penn_Medicine_Powerpoint_Template 2020</Template>
  <TotalTime>13485</TotalTime>
  <Pages>32</Pages>
  <Words>1562</Words>
  <Application>Microsoft Office PowerPoint</Application>
  <PresentationFormat>Widescreen</PresentationFormat>
  <Paragraphs>155</Paragraphs>
  <Slides>13</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vt:i4>
      </vt:variant>
    </vt:vector>
  </HeadingPairs>
  <TitlesOfParts>
    <vt:vector size="26" baseType="lpstr">
      <vt:lpstr>Arial</vt:lpstr>
      <vt:lpstr>Arial Black</vt:lpstr>
      <vt:lpstr>Calibri</vt:lpstr>
      <vt:lpstr>Franklin Gothic Book</vt:lpstr>
      <vt:lpstr>Helvetica</vt:lpstr>
      <vt:lpstr>Lucida Grande</vt:lpstr>
      <vt:lpstr>System Font Regular</vt:lpstr>
      <vt:lpstr>Wingdings</vt:lpstr>
      <vt:lpstr>Penn Medicine Template 2009</vt:lpstr>
      <vt:lpstr>1_Penn Medicine Template 2009</vt:lpstr>
      <vt:lpstr>2_Penn Medicine Template 2009</vt:lpstr>
      <vt:lpstr>3_Penn Medicine Template 2009</vt:lpstr>
      <vt:lpstr>4_Penn Medicine Template 2009</vt:lpstr>
      <vt:lpstr>Well-being Benefits</vt:lpstr>
      <vt:lpstr>Wellfocused –  Care Navigation</vt:lpstr>
      <vt:lpstr>Wellfocused –  Health Screenings</vt:lpstr>
      <vt:lpstr>Wellfocused Rewards – Financial Rewards</vt:lpstr>
      <vt:lpstr>Wellfocused – Free Onsite Fitness Centers</vt:lpstr>
      <vt:lpstr>Free Coaching Support</vt:lpstr>
      <vt:lpstr>Employee  Assistance Program</vt:lpstr>
      <vt:lpstr>Online Psychiatry Services</vt:lpstr>
      <vt:lpstr>Penn Medicine  Mental Health Platform</vt:lpstr>
      <vt:lpstr>Caregiving Support – Free </vt:lpstr>
      <vt:lpstr>Community Connections</vt:lpstr>
      <vt:lpstr>Giving Back</vt:lpstr>
      <vt:lpstr>Learn More</vt:lpstr>
    </vt:vector>
  </TitlesOfParts>
  <Company>Penn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Update</dc:title>
  <dc:subject> </dc:subject>
  <dc:creator>David Pegues</dc:creator>
  <cp:keywords/>
  <dc:description/>
  <cp:lastModifiedBy>Hunt, Ruth (Buck)</cp:lastModifiedBy>
  <cp:revision>477</cp:revision>
  <cp:lastPrinted>2020-08-17T19:56:28Z</cp:lastPrinted>
  <dcterms:created xsi:type="dcterms:W3CDTF">2020-02-27T15:49:44Z</dcterms:created>
  <dcterms:modified xsi:type="dcterms:W3CDTF">2024-05-31T18:12:13Z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cdf243-b9b0-4f63-8694-76742e4201b7_Enabled">
    <vt:lpwstr>true</vt:lpwstr>
  </property>
  <property fmtid="{D5CDD505-2E9C-101B-9397-08002B2CF9AE}" pid="3" name="MSIP_Label_1ecdf243-b9b0-4f63-8694-76742e4201b7_SetDate">
    <vt:lpwstr>2024-03-21T21:15:10Z</vt:lpwstr>
  </property>
  <property fmtid="{D5CDD505-2E9C-101B-9397-08002B2CF9AE}" pid="4" name="MSIP_Label_1ecdf243-b9b0-4f63-8694-76742e4201b7_Method">
    <vt:lpwstr>Standard</vt:lpwstr>
  </property>
  <property fmtid="{D5CDD505-2E9C-101B-9397-08002B2CF9AE}" pid="5" name="MSIP_Label_1ecdf243-b9b0-4f63-8694-76742e4201b7_Name">
    <vt:lpwstr>Proprietary general</vt:lpwstr>
  </property>
  <property fmtid="{D5CDD505-2E9C-101B-9397-08002B2CF9AE}" pid="6" name="MSIP_Label_1ecdf243-b9b0-4f63-8694-76742e4201b7_SiteId">
    <vt:lpwstr>fabb61b8-3afe-4e75-b934-a47f782b8cd7</vt:lpwstr>
  </property>
  <property fmtid="{D5CDD505-2E9C-101B-9397-08002B2CF9AE}" pid="7" name="MSIP_Label_1ecdf243-b9b0-4f63-8694-76742e4201b7_ActionId">
    <vt:lpwstr>1829a00a-4d3d-4043-8366-9d9418498264</vt:lpwstr>
  </property>
  <property fmtid="{D5CDD505-2E9C-101B-9397-08002B2CF9AE}" pid="8" name="MSIP_Label_1ecdf243-b9b0-4f63-8694-76742e4201b7_ContentBits">
    <vt:lpwstr>0</vt:lpwstr>
  </property>
</Properties>
</file>